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65" r:id="rId2"/>
    <p:sldId id="264" r:id="rId3"/>
    <p:sldId id="266" r:id="rId4"/>
    <p:sldId id="267" r:id="rId5"/>
    <p:sldId id="256" r:id="rId6"/>
    <p:sldId id="257" r:id="rId7"/>
    <p:sldId id="258" r:id="rId8"/>
    <p:sldId id="259" r:id="rId9"/>
    <p:sldId id="260" r:id="rId10"/>
    <p:sldId id="261" r:id="rId11"/>
    <p:sldId id="262" r:id="rId12"/>
    <p:sldId id="268" r:id="rId13"/>
    <p:sldId id="269" r:id="rId14"/>
    <p:sldId id="271" r:id="rId15"/>
    <p:sldId id="272" r:id="rId16"/>
    <p:sldId id="273" r:id="rId17"/>
    <p:sldId id="274" r:id="rId18"/>
    <p:sldId id="275"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84" d="100"/>
          <a:sy n="84" d="100"/>
        </p:scale>
        <p:origin x="60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smtClean="0"/>
              <a:t>Chapitre 1 : Bases de la thermodynamique </a:t>
            </a:r>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A53CCF-CB04-42B9-91AB-AA29AAEBE48C}" type="datetimeFigureOut">
              <a:rPr lang="fr-FR" smtClean="0"/>
              <a:t>14/02/2019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0D8C07-33FE-4D0C-9E3C-BF978DD4D888}" type="slidenum">
              <a:rPr lang="fr-FR" smtClean="0"/>
              <a:t>‹N°›</a:t>
            </a:fld>
            <a:endParaRPr lang="fr-FR"/>
          </a:p>
        </p:txBody>
      </p:sp>
    </p:spTree>
    <p:extLst>
      <p:ext uri="{BB962C8B-B14F-4D97-AF65-F5344CB8AC3E}">
        <p14:creationId xmlns:p14="http://schemas.microsoft.com/office/powerpoint/2010/main" val="34338841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smtClean="0"/>
              <a:t>Chapitre 1 : Bases de la thermodynamique </a:t>
            </a:r>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71C17-200E-451A-97BD-28C85ADD0B28}" type="datetimeFigureOut">
              <a:rPr lang="fr-FR" smtClean="0"/>
              <a:t>14/02/2019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0E6A3-539C-403E-AC99-DFB2D12E0889}" type="slidenum">
              <a:rPr lang="fr-FR" smtClean="0"/>
              <a:t>‹N°›</a:t>
            </a:fld>
            <a:endParaRPr lang="fr-FR"/>
          </a:p>
        </p:txBody>
      </p:sp>
    </p:spTree>
    <p:extLst>
      <p:ext uri="{BB962C8B-B14F-4D97-AF65-F5344CB8AC3E}">
        <p14:creationId xmlns:p14="http://schemas.microsoft.com/office/powerpoint/2010/main" val="42316004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76511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19496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39688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167691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340835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412910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94F7EC71-AE45-40AA-95D9-F87B0828F318}" type="datetime1">
              <a:rPr lang="fr-FR" smtClean="0"/>
              <a:t>14/02/2019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2596858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13B0E7E-35BC-4754-AC54-CDAACBAD0834}" type="datetime1">
              <a:rPr lang="fr-FR" smtClean="0"/>
              <a:t>14/02/2019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133565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1F259D7-702A-4F29-9EE3-4A360DD6F4B7}" type="datetime1">
              <a:rPr lang="fr-FR" smtClean="0"/>
              <a:t>14/02/2019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823844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1A9395B-A567-4515-8F95-AFD8EB979123}" type="datetime1">
              <a:rPr lang="fr-FR" smtClean="0"/>
              <a:t>14/02/2019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192627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634EF3E3-6A10-40F7-9690-E96EAF978523}" type="datetime1">
              <a:rPr lang="fr-FR" smtClean="0"/>
              <a:t>14/02/2019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375601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512DBA2B-9459-4D8F-BE25-981049DE53F6}" type="datetime1">
              <a:rPr lang="fr-FR" smtClean="0"/>
              <a:t>14/02/2019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118818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4C8C269-FD2B-47E4-A8FB-9CE301B11899}" type="datetime1">
              <a:rPr lang="fr-FR" smtClean="0"/>
              <a:t>14/02/2019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291709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F86E22F6-E887-4339-AE36-AC56633ED6B2}" type="datetime1">
              <a:rPr lang="fr-FR" smtClean="0"/>
              <a:t>14/02/2019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1595802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3E0A15D-202B-4AA6-A8FC-CA6B0C36F095}" type="datetime1">
              <a:rPr lang="fr-FR" smtClean="0"/>
              <a:t>14/02/2019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296219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AAD2E4A-C8EF-4C54-914D-6303B9C24425}" type="datetime1">
              <a:rPr lang="fr-FR" smtClean="0"/>
              <a:t>14/02/2019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591813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478A564-81C0-4DAF-890D-97B8A07E501D}" type="datetime1">
              <a:rPr lang="fr-FR" smtClean="0"/>
              <a:t>14/02/2019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8016FA6-15B8-42A9-B13A-EB84C6A4B01F}" type="slidenum">
              <a:rPr lang="fr-FR" smtClean="0"/>
              <a:t>‹N°›</a:t>
            </a:fld>
            <a:endParaRPr lang="fr-FR"/>
          </a:p>
        </p:txBody>
      </p:sp>
    </p:spTree>
    <p:extLst>
      <p:ext uri="{BB962C8B-B14F-4D97-AF65-F5344CB8AC3E}">
        <p14:creationId xmlns:p14="http://schemas.microsoft.com/office/powerpoint/2010/main" val="3559216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97F91-B04D-497D-A717-BF8B908BB828}" type="datetime1">
              <a:rPr lang="fr-FR" smtClean="0"/>
              <a:t>14/02/2019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16FA6-15B8-42A9-B13A-EB84C6A4B01F}" type="slidenum">
              <a:rPr lang="fr-FR" smtClean="0"/>
              <a:t>‹N°›</a:t>
            </a:fld>
            <a:endParaRPr lang="fr-FR"/>
          </a:p>
        </p:txBody>
      </p:sp>
    </p:spTree>
    <p:extLst>
      <p:ext uri="{BB962C8B-B14F-4D97-AF65-F5344CB8AC3E}">
        <p14:creationId xmlns:p14="http://schemas.microsoft.com/office/powerpoint/2010/main" val="1213298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8016FA6-15B8-42A9-B13A-EB84C6A4B01F}" type="slidenum">
              <a:rPr lang="fr-FR" smtClean="0"/>
              <a:t>1</a:t>
            </a:fld>
            <a:endParaRPr lang="fr-FR"/>
          </a:p>
        </p:txBody>
      </p:sp>
      <p:graphicFrame>
        <p:nvGraphicFramePr>
          <p:cNvPr id="9" name="Tableau 8"/>
          <p:cNvGraphicFramePr>
            <a:graphicFrameLocks noGrp="1"/>
          </p:cNvGraphicFramePr>
          <p:nvPr>
            <p:extLst>
              <p:ext uri="{D42A27DB-BD31-4B8C-83A1-F6EECF244321}">
                <p14:modId xmlns:p14="http://schemas.microsoft.com/office/powerpoint/2010/main" val="1443033063"/>
              </p:ext>
            </p:extLst>
          </p:nvPr>
        </p:nvGraphicFramePr>
        <p:xfrm>
          <a:off x="1636793" y="3680848"/>
          <a:ext cx="8127999" cy="1198880"/>
        </p:xfrm>
        <a:graphic>
          <a:graphicData uri="http://schemas.openxmlformats.org/drawingml/2006/table">
            <a:tbl>
              <a:tblPr firstRow="1" bandRow="1">
                <a:tableStyleId>{5C22544A-7EE6-4342-B048-85BDC9FD1C3A}</a:tableStyleId>
              </a:tblPr>
              <a:tblGrid>
                <a:gridCol w="2098837">
                  <a:extLst>
                    <a:ext uri="{9D8B030D-6E8A-4147-A177-3AD203B41FA5}">
                      <a16:colId xmlns:a16="http://schemas.microsoft.com/office/drawing/2014/main" val="3059688276"/>
                    </a:ext>
                  </a:extLst>
                </a:gridCol>
                <a:gridCol w="2098837">
                  <a:extLst>
                    <a:ext uri="{9D8B030D-6E8A-4147-A177-3AD203B41FA5}">
                      <a16:colId xmlns:a16="http://schemas.microsoft.com/office/drawing/2014/main" val="2425473279"/>
                    </a:ext>
                  </a:extLst>
                </a:gridCol>
                <a:gridCol w="2098837">
                  <a:extLst>
                    <a:ext uri="{9D8B030D-6E8A-4147-A177-3AD203B41FA5}">
                      <a16:colId xmlns:a16="http://schemas.microsoft.com/office/drawing/2014/main" val="3153822456"/>
                    </a:ext>
                  </a:extLst>
                </a:gridCol>
                <a:gridCol w="1831488">
                  <a:extLst>
                    <a:ext uri="{9D8B030D-6E8A-4147-A177-3AD203B41FA5}">
                      <a16:colId xmlns:a16="http://schemas.microsoft.com/office/drawing/2014/main" val="2240728125"/>
                    </a:ext>
                  </a:extLst>
                </a:gridCol>
              </a:tblGrid>
              <a:tr h="315590">
                <a:tc gridSpan="4">
                  <a:txBody>
                    <a:bodyPr/>
                    <a:lstStyle/>
                    <a:p>
                      <a:pPr algn="ctr"/>
                      <a:r>
                        <a:rPr lang="fr-FR" sz="2400" dirty="0" smtClean="0"/>
                        <a:t>Coefficients</a:t>
                      </a:r>
                      <a:endParaRPr lang="fr-FR" sz="2400" dirty="0"/>
                    </a:p>
                  </a:txBody>
                  <a:tcPr/>
                </a:tc>
                <a:tc hMerge="1">
                  <a:txBody>
                    <a:bodyPr/>
                    <a:lstStyle/>
                    <a:p>
                      <a:endParaRPr lang="fr-FR" dirty="0"/>
                    </a:p>
                  </a:txBody>
                  <a:tcPr/>
                </a:tc>
                <a:tc hMerge="1">
                  <a:txBody>
                    <a:bodyPr/>
                    <a:lstStyle/>
                    <a:p>
                      <a:endParaRPr lang="fr-FR" dirty="0"/>
                    </a:p>
                  </a:txBody>
                  <a:tcPr/>
                </a:tc>
                <a:tc hMerge="1">
                  <a:txBody>
                    <a:bodyPr/>
                    <a:lstStyle/>
                    <a:p>
                      <a:endParaRPr lang="fr-FR" dirty="0"/>
                    </a:p>
                  </a:txBody>
                  <a:tcPr/>
                </a:tc>
                <a:extLst>
                  <a:ext uri="{0D108BD9-81ED-4DB2-BD59-A6C34878D82A}">
                    <a16:rowId xmlns:a16="http://schemas.microsoft.com/office/drawing/2014/main" val="1241181482"/>
                  </a:ext>
                </a:extLst>
              </a:tr>
              <a:tr h="370840">
                <a:tc>
                  <a:txBody>
                    <a:bodyPr/>
                    <a:lstStyle/>
                    <a:p>
                      <a:pPr algn="ctr"/>
                      <a:r>
                        <a:rPr lang="fr-FR" dirty="0" smtClean="0"/>
                        <a:t>DE</a:t>
                      </a:r>
                      <a:endParaRPr lang="fr-FR" dirty="0"/>
                    </a:p>
                  </a:txBody>
                  <a:tcPr/>
                </a:tc>
                <a:tc>
                  <a:txBody>
                    <a:bodyPr/>
                    <a:lstStyle/>
                    <a:p>
                      <a:pPr algn="ctr"/>
                      <a:r>
                        <a:rPr lang="fr-FR" dirty="0" smtClean="0"/>
                        <a:t>CE</a:t>
                      </a:r>
                      <a:endParaRPr lang="fr-FR" dirty="0"/>
                    </a:p>
                  </a:txBody>
                  <a:tcPr/>
                </a:tc>
                <a:tc>
                  <a:txBody>
                    <a:bodyPr/>
                    <a:lstStyle/>
                    <a:p>
                      <a:pPr algn="ctr"/>
                      <a:r>
                        <a:rPr lang="fr-FR" dirty="0" smtClean="0"/>
                        <a:t>TD</a:t>
                      </a:r>
                      <a:endParaRPr lang="fr-FR" dirty="0"/>
                    </a:p>
                  </a:txBody>
                  <a:tcPr/>
                </a:tc>
                <a:tc>
                  <a:txBody>
                    <a:bodyPr/>
                    <a:lstStyle/>
                    <a:p>
                      <a:pPr algn="ctr"/>
                      <a:r>
                        <a:rPr lang="fr-FR" dirty="0" smtClean="0"/>
                        <a:t>TAI</a:t>
                      </a:r>
                      <a:endParaRPr lang="fr-FR" dirty="0"/>
                    </a:p>
                  </a:txBody>
                  <a:tcPr/>
                </a:tc>
                <a:extLst>
                  <a:ext uri="{0D108BD9-81ED-4DB2-BD59-A6C34878D82A}">
                    <a16:rowId xmlns:a16="http://schemas.microsoft.com/office/drawing/2014/main" val="481124569"/>
                  </a:ext>
                </a:extLst>
              </a:tr>
              <a:tr h="370840">
                <a:tc>
                  <a:txBody>
                    <a:bodyPr/>
                    <a:lstStyle/>
                    <a:p>
                      <a:pPr algn="ctr"/>
                      <a:r>
                        <a:rPr lang="fr-FR" dirty="0" smtClean="0"/>
                        <a:t>0,5</a:t>
                      </a:r>
                      <a:endParaRPr lang="fr-FR" dirty="0"/>
                    </a:p>
                  </a:txBody>
                  <a:tcPr/>
                </a:tc>
                <a:tc>
                  <a:txBody>
                    <a:bodyPr/>
                    <a:lstStyle/>
                    <a:p>
                      <a:pPr algn="ctr"/>
                      <a:r>
                        <a:rPr lang="fr-FR" dirty="0" smtClean="0"/>
                        <a:t>0,15</a:t>
                      </a:r>
                      <a:endParaRPr lang="fr-FR" dirty="0"/>
                    </a:p>
                  </a:txBody>
                  <a:tcPr/>
                </a:tc>
                <a:tc>
                  <a:txBody>
                    <a:bodyPr/>
                    <a:lstStyle/>
                    <a:p>
                      <a:pPr algn="ctr"/>
                      <a:r>
                        <a:rPr lang="fr-FR" dirty="0" smtClean="0"/>
                        <a:t>0,15</a:t>
                      </a:r>
                      <a:endParaRPr lang="fr-FR" dirty="0"/>
                    </a:p>
                  </a:txBody>
                  <a:tcPr/>
                </a:tc>
                <a:tc>
                  <a:txBody>
                    <a:bodyPr/>
                    <a:lstStyle/>
                    <a:p>
                      <a:pPr algn="ctr"/>
                      <a:r>
                        <a:rPr lang="fr-FR" dirty="0" smtClean="0"/>
                        <a:t>0,2</a:t>
                      </a:r>
                      <a:endParaRPr lang="fr-FR" dirty="0"/>
                    </a:p>
                  </a:txBody>
                  <a:tcPr/>
                </a:tc>
                <a:extLst>
                  <a:ext uri="{0D108BD9-81ED-4DB2-BD59-A6C34878D82A}">
                    <a16:rowId xmlns:a16="http://schemas.microsoft.com/office/drawing/2014/main" val="2649727335"/>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1738538247"/>
              </p:ext>
            </p:extLst>
          </p:nvPr>
        </p:nvGraphicFramePr>
        <p:xfrm>
          <a:off x="1636793" y="1227022"/>
          <a:ext cx="8128000" cy="18389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61469194"/>
                    </a:ext>
                  </a:extLst>
                </a:gridCol>
                <a:gridCol w="1625600">
                  <a:extLst>
                    <a:ext uri="{9D8B030D-6E8A-4147-A177-3AD203B41FA5}">
                      <a16:colId xmlns:a16="http://schemas.microsoft.com/office/drawing/2014/main" val="1892282035"/>
                    </a:ext>
                  </a:extLst>
                </a:gridCol>
                <a:gridCol w="1625600">
                  <a:extLst>
                    <a:ext uri="{9D8B030D-6E8A-4147-A177-3AD203B41FA5}">
                      <a16:colId xmlns:a16="http://schemas.microsoft.com/office/drawing/2014/main" val="2694130628"/>
                    </a:ext>
                  </a:extLst>
                </a:gridCol>
                <a:gridCol w="1625600">
                  <a:extLst>
                    <a:ext uri="{9D8B030D-6E8A-4147-A177-3AD203B41FA5}">
                      <a16:colId xmlns:a16="http://schemas.microsoft.com/office/drawing/2014/main" val="195386784"/>
                    </a:ext>
                  </a:extLst>
                </a:gridCol>
                <a:gridCol w="1625600">
                  <a:extLst>
                    <a:ext uri="{9D8B030D-6E8A-4147-A177-3AD203B41FA5}">
                      <a16:colId xmlns:a16="http://schemas.microsoft.com/office/drawing/2014/main" val="3432635108"/>
                    </a:ext>
                  </a:extLst>
                </a:gridCol>
              </a:tblGrid>
              <a:tr h="370840">
                <a:tc gridSpan="5">
                  <a:txBody>
                    <a:bodyPr/>
                    <a:lstStyle/>
                    <a:p>
                      <a:pPr algn="ctr"/>
                      <a:r>
                        <a:rPr lang="fr-FR" sz="2400" dirty="0" smtClean="0"/>
                        <a:t>Thermodynamique </a:t>
                      </a:r>
                    </a:p>
                    <a:p>
                      <a:pPr algn="ctr"/>
                      <a:r>
                        <a:rPr lang="fr-FR" sz="2400" dirty="0" smtClean="0"/>
                        <a:t>SP402</a:t>
                      </a:r>
                    </a:p>
                    <a:p>
                      <a:endParaRPr lang="fr-FR" dirty="0"/>
                    </a:p>
                  </a:txBody>
                  <a:tcPr/>
                </a:tc>
                <a:tc hMerge="1">
                  <a:txBody>
                    <a:bodyPr/>
                    <a:lstStyle/>
                    <a:p>
                      <a:endParaRPr lang="fr-FR" dirty="0"/>
                    </a:p>
                  </a:txBody>
                  <a:tcPr/>
                </a:tc>
                <a:tc hMerge="1">
                  <a:txBody>
                    <a:bodyPr/>
                    <a:lstStyle/>
                    <a:p>
                      <a:endParaRPr lang="fr-FR" dirty="0"/>
                    </a:p>
                  </a:txBody>
                  <a:tcPr/>
                </a:tc>
                <a:tc hMerge="1">
                  <a:txBody>
                    <a:bodyPr/>
                    <a:lstStyle/>
                    <a:p>
                      <a:endParaRPr lang="fr-FR" dirty="0"/>
                    </a:p>
                  </a:txBody>
                  <a:tcPr/>
                </a:tc>
                <a:tc hMerge="1">
                  <a:txBody>
                    <a:bodyPr/>
                    <a:lstStyle/>
                    <a:p>
                      <a:endParaRPr lang="fr-FR" dirty="0"/>
                    </a:p>
                  </a:txBody>
                  <a:tcPr/>
                </a:tc>
                <a:extLst>
                  <a:ext uri="{0D108BD9-81ED-4DB2-BD59-A6C34878D82A}">
                    <a16:rowId xmlns:a16="http://schemas.microsoft.com/office/drawing/2014/main" val="1906961528"/>
                  </a:ext>
                </a:extLst>
              </a:tr>
              <a:tr h="370840">
                <a:tc>
                  <a:txBody>
                    <a:bodyPr/>
                    <a:lstStyle/>
                    <a:p>
                      <a:r>
                        <a:rPr lang="fr-FR" dirty="0" smtClean="0"/>
                        <a:t>CM</a:t>
                      </a:r>
                      <a:endParaRPr lang="fr-FR" dirty="0"/>
                    </a:p>
                  </a:txBody>
                  <a:tcPr/>
                </a:tc>
                <a:tc>
                  <a:txBody>
                    <a:bodyPr/>
                    <a:lstStyle/>
                    <a:p>
                      <a:r>
                        <a:rPr lang="fr-FR" dirty="0" smtClean="0"/>
                        <a:t>TD</a:t>
                      </a:r>
                      <a:endParaRPr lang="fr-FR" dirty="0"/>
                    </a:p>
                  </a:txBody>
                  <a:tcPr/>
                </a:tc>
                <a:tc>
                  <a:txBody>
                    <a:bodyPr/>
                    <a:lstStyle/>
                    <a:p>
                      <a:r>
                        <a:rPr lang="fr-FR" dirty="0" smtClean="0"/>
                        <a:t>TAI</a:t>
                      </a:r>
                      <a:endParaRPr lang="fr-FR" dirty="0"/>
                    </a:p>
                  </a:txBody>
                  <a:tcPr/>
                </a:tc>
                <a:tc>
                  <a:txBody>
                    <a:bodyPr/>
                    <a:lstStyle/>
                    <a:p>
                      <a:r>
                        <a:rPr lang="fr-FR" dirty="0" smtClean="0"/>
                        <a:t>CE</a:t>
                      </a:r>
                      <a:endParaRPr lang="fr-FR" dirty="0"/>
                    </a:p>
                  </a:txBody>
                  <a:tcPr/>
                </a:tc>
                <a:tc>
                  <a:txBody>
                    <a:bodyPr/>
                    <a:lstStyle/>
                    <a:p>
                      <a:r>
                        <a:rPr lang="fr-FR" dirty="0" smtClean="0"/>
                        <a:t>DE</a:t>
                      </a:r>
                      <a:endParaRPr lang="fr-FR" dirty="0"/>
                    </a:p>
                  </a:txBody>
                  <a:tcPr/>
                </a:tc>
                <a:extLst>
                  <a:ext uri="{0D108BD9-81ED-4DB2-BD59-A6C34878D82A}">
                    <a16:rowId xmlns:a16="http://schemas.microsoft.com/office/drawing/2014/main" val="347467418"/>
                  </a:ext>
                </a:extLst>
              </a:tr>
              <a:tr h="370840">
                <a:tc>
                  <a:txBody>
                    <a:bodyPr/>
                    <a:lstStyle/>
                    <a:p>
                      <a:r>
                        <a:rPr lang="fr-FR" dirty="0" smtClean="0"/>
                        <a:t>8 séances</a:t>
                      </a:r>
                      <a:endParaRPr lang="fr-FR" dirty="0"/>
                    </a:p>
                  </a:txBody>
                  <a:tcPr/>
                </a:tc>
                <a:tc>
                  <a:txBody>
                    <a:bodyPr/>
                    <a:lstStyle/>
                    <a:p>
                      <a:r>
                        <a:rPr lang="fr-FR" dirty="0" smtClean="0"/>
                        <a:t>6 séances</a:t>
                      </a:r>
                      <a:endParaRPr lang="fr-FR" dirty="0"/>
                    </a:p>
                  </a:txBody>
                  <a:tcPr/>
                </a:tc>
                <a:tc>
                  <a:txBody>
                    <a:bodyPr/>
                    <a:lstStyle/>
                    <a:p>
                      <a:r>
                        <a:rPr lang="fr-FR" dirty="0" smtClean="0"/>
                        <a:t>4 séances</a:t>
                      </a:r>
                      <a:endParaRPr lang="fr-FR" dirty="0"/>
                    </a:p>
                  </a:txBody>
                  <a:tcPr/>
                </a:tc>
                <a:tc>
                  <a:txBody>
                    <a:bodyPr/>
                    <a:lstStyle/>
                    <a:p>
                      <a:r>
                        <a:rPr lang="fr-FR" dirty="0" smtClean="0"/>
                        <a:t>28 Mars</a:t>
                      </a:r>
                      <a:endParaRPr lang="fr-FR" dirty="0"/>
                    </a:p>
                  </a:txBody>
                  <a:tcPr/>
                </a:tc>
                <a:tc>
                  <a:txBody>
                    <a:bodyPr/>
                    <a:lstStyle/>
                    <a:p>
                      <a:r>
                        <a:rPr lang="fr-FR" dirty="0" smtClean="0"/>
                        <a:t>15 Juin</a:t>
                      </a:r>
                      <a:endParaRPr lang="fr-FR" dirty="0"/>
                    </a:p>
                  </a:txBody>
                  <a:tcPr/>
                </a:tc>
                <a:extLst>
                  <a:ext uri="{0D108BD9-81ED-4DB2-BD59-A6C34878D82A}">
                    <a16:rowId xmlns:a16="http://schemas.microsoft.com/office/drawing/2014/main" val="1631255404"/>
                  </a:ext>
                </a:extLst>
              </a:tr>
            </a:tbl>
          </a:graphicData>
        </a:graphic>
      </p:graphicFrame>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1246" y="61751"/>
            <a:ext cx="1780754" cy="660143"/>
          </a:xfrm>
          <a:prstGeom prst="rect">
            <a:avLst/>
          </a:prstGeom>
        </p:spPr>
      </p:pic>
    </p:spTree>
    <p:extLst>
      <p:ext uri="{BB962C8B-B14F-4D97-AF65-F5344CB8AC3E}">
        <p14:creationId xmlns:p14="http://schemas.microsoft.com/office/powerpoint/2010/main" val="2059839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34716" y="1009628"/>
            <a:ext cx="2446421" cy="369332"/>
          </a:xfrm>
          <a:prstGeom prst="rect">
            <a:avLst/>
          </a:prstGeom>
          <a:noFill/>
        </p:spPr>
        <p:txBody>
          <a:bodyPr wrap="square" rtlCol="0">
            <a:spAutoFit/>
          </a:bodyPr>
          <a:lstStyle/>
          <a:p>
            <a:r>
              <a:rPr lang="fr-FR" u="sng" dirty="0" smtClean="0"/>
              <a:t>Exemple 5 </a:t>
            </a:r>
            <a:endParaRPr lang="fr-FR" u="sng" dirty="0"/>
          </a:p>
        </p:txBody>
      </p:sp>
      <p:sp>
        <p:nvSpPr>
          <p:cNvPr id="5" name="Espace réservé du numéro de diapositive 4"/>
          <p:cNvSpPr>
            <a:spLocks noGrp="1"/>
          </p:cNvSpPr>
          <p:nvPr>
            <p:ph type="sldNum" sz="quarter" idx="12"/>
          </p:nvPr>
        </p:nvSpPr>
        <p:spPr/>
        <p:txBody>
          <a:bodyPr/>
          <a:lstStyle/>
          <a:p>
            <a:fld id="{58016FA6-15B8-42A9-B13A-EB84C6A4B01F}" type="slidenum">
              <a:rPr lang="fr-FR" smtClean="0"/>
              <a:t>10</a:t>
            </a:fld>
            <a:endParaRPr lang="fr-FR"/>
          </a:p>
        </p:txBody>
      </p:sp>
      <p:sp>
        <p:nvSpPr>
          <p:cNvPr id="6" name="Rectangle 5"/>
          <p:cNvSpPr/>
          <p:nvPr/>
        </p:nvSpPr>
        <p:spPr>
          <a:xfrm>
            <a:off x="3199294" y="241502"/>
            <a:ext cx="5665077" cy="461665"/>
          </a:xfrm>
          <a:prstGeom prst="rect">
            <a:avLst/>
          </a:prstGeom>
        </p:spPr>
        <p:txBody>
          <a:bodyPr wrap="none">
            <a:spAutoFit/>
          </a:bodyPr>
          <a:lstStyle/>
          <a:p>
            <a:r>
              <a:rPr lang="fr-FR" sz="2400" b="1" dirty="0"/>
              <a:t>Chapitre 1 : Bases de la thermodynamique </a:t>
            </a:r>
          </a:p>
        </p:txBody>
      </p:sp>
      <p:sp>
        <p:nvSpPr>
          <p:cNvPr id="7" name="ZoneTexte 6"/>
          <p:cNvSpPr txBox="1"/>
          <p:nvPr/>
        </p:nvSpPr>
        <p:spPr>
          <a:xfrm>
            <a:off x="4547938" y="4531609"/>
            <a:ext cx="2967790" cy="369332"/>
          </a:xfrm>
          <a:prstGeom prst="rect">
            <a:avLst/>
          </a:prstGeom>
          <a:noFill/>
        </p:spPr>
        <p:txBody>
          <a:bodyPr wrap="square" rtlCol="0">
            <a:spAutoFit/>
          </a:bodyPr>
          <a:lstStyle/>
          <a:p>
            <a:r>
              <a:rPr lang="fr-FR" dirty="0" smtClean="0"/>
              <a:t>Cocotte minute</a:t>
            </a: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9789" y="1813039"/>
            <a:ext cx="3551571" cy="2660250"/>
          </a:xfrm>
          <a:prstGeom prst="rect">
            <a:avLst/>
          </a:prstGeom>
        </p:spPr>
      </p:pic>
      <p:sp>
        <p:nvSpPr>
          <p:cNvPr id="8" name="ZoneTexte 7"/>
          <p:cNvSpPr txBox="1"/>
          <p:nvPr/>
        </p:nvSpPr>
        <p:spPr>
          <a:xfrm>
            <a:off x="1644316" y="5680557"/>
            <a:ext cx="8446168" cy="369332"/>
          </a:xfrm>
          <a:prstGeom prst="rect">
            <a:avLst/>
          </a:prstGeom>
          <a:noFill/>
        </p:spPr>
        <p:txBody>
          <a:bodyPr wrap="square" rtlCol="0">
            <a:spAutoFit/>
          </a:bodyPr>
          <a:lstStyle/>
          <a:p>
            <a:r>
              <a:rPr lang="fr-FR" dirty="0">
                <a:solidFill>
                  <a:srgbClr val="FF0000"/>
                </a:solidFill>
              </a:rPr>
              <a:t>La température de changement d’état d’un corps pur dépend de la pression.</a:t>
            </a:r>
          </a:p>
        </p:txBody>
      </p:sp>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Tree>
    <p:extLst>
      <p:ext uri="{BB962C8B-B14F-4D97-AF65-F5344CB8AC3E}">
        <p14:creationId xmlns:p14="http://schemas.microsoft.com/office/powerpoint/2010/main" val="396897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8016FA6-15B8-42A9-B13A-EB84C6A4B01F}" type="slidenum">
              <a:rPr lang="fr-FR" smtClean="0"/>
              <a:t>11</a:t>
            </a:fld>
            <a:endParaRPr lang="fr-FR"/>
          </a:p>
        </p:txBody>
      </p:sp>
      <p:pic>
        <p:nvPicPr>
          <p:cNvPr id="6" name="Image 5"/>
          <p:cNvPicPr>
            <a:picLocks noChangeAspect="1"/>
          </p:cNvPicPr>
          <p:nvPr/>
        </p:nvPicPr>
        <p:blipFill>
          <a:blip r:embed="rId2"/>
          <a:stretch>
            <a:fillRect/>
          </a:stretch>
        </p:blipFill>
        <p:spPr>
          <a:xfrm>
            <a:off x="3021023" y="959938"/>
            <a:ext cx="5670884" cy="4285772"/>
          </a:xfrm>
          <a:prstGeom prst="rect">
            <a:avLst/>
          </a:prstGeom>
        </p:spPr>
      </p:pic>
      <p:sp>
        <p:nvSpPr>
          <p:cNvPr id="7" name="Rectangle 6"/>
          <p:cNvSpPr/>
          <p:nvPr/>
        </p:nvSpPr>
        <p:spPr>
          <a:xfrm>
            <a:off x="2945523" y="236439"/>
            <a:ext cx="5665077" cy="461665"/>
          </a:xfrm>
          <a:prstGeom prst="rect">
            <a:avLst/>
          </a:prstGeom>
        </p:spPr>
        <p:txBody>
          <a:bodyPr wrap="none">
            <a:spAutoFit/>
          </a:bodyPr>
          <a:lstStyle/>
          <a:p>
            <a:r>
              <a:rPr lang="fr-FR" sz="2400" b="1" dirty="0"/>
              <a:t>Chapitre 1 : Bases de la thermodynamique </a:t>
            </a:r>
          </a:p>
        </p:txBody>
      </p:sp>
      <p:sp>
        <p:nvSpPr>
          <p:cNvPr id="8" name="Rectangle 7"/>
          <p:cNvSpPr/>
          <p:nvPr/>
        </p:nvSpPr>
        <p:spPr>
          <a:xfrm>
            <a:off x="2020389" y="5507544"/>
            <a:ext cx="7093082" cy="369332"/>
          </a:xfrm>
          <a:prstGeom prst="rect">
            <a:avLst/>
          </a:prstGeom>
        </p:spPr>
        <p:txBody>
          <a:bodyPr wrap="square">
            <a:spAutoFit/>
          </a:bodyPr>
          <a:lstStyle/>
          <a:p>
            <a:r>
              <a:rPr lang="fr-FR" dirty="0"/>
              <a:t>https://phet.colorado.edu/fr/simulation/legacy/balloons-and-buoyancy</a:t>
            </a: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Tree>
    <p:extLst>
      <p:ext uri="{BB962C8B-B14F-4D97-AF65-F5344CB8AC3E}">
        <p14:creationId xmlns:p14="http://schemas.microsoft.com/office/powerpoint/2010/main" val="82617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8016FA6-15B8-42A9-B13A-EB84C6A4B01F}" type="slidenum">
              <a:rPr lang="fr-FR" smtClean="0"/>
              <a:t>12</a:t>
            </a:fld>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
        <p:nvSpPr>
          <p:cNvPr id="6" name="Rectangle 5"/>
          <p:cNvSpPr/>
          <p:nvPr/>
        </p:nvSpPr>
        <p:spPr>
          <a:xfrm>
            <a:off x="3147156" y="167203"/>
            <a:ext cx="5665077" cy="461665"/>
          </a:xfrm>
          <a:prstGeom prst="rect">
            <a:avLst/>
          </a:prstGeom>
        </p:spPr>
        <p:txBody>
          <a:bodyPr wrap="none">
            <a:spAutoFit/>
          </a:bodyPr>
          <a:lstStyle/>
          <a:p>
            <a:r>
              <a:rPr lang="fr-FR" sz="2400" b="1" dirty="0"/>
              <a:t>Chapitre 1 : Bases de la thermodynamique </a:t>
            </a:r>
          </a:p>
        </p:txBody>
      </p:sp>
      <p:sp>
        <p:nvSpPr>
          <p:cNvPr id="8" name="ZoneTexte 7"/>
          <p:cNvSpPr txBox="1"/>
          <p:nvPr/>
        </p:nvSpPr>
        <p:spPr>
          <a:xfrm>
            <a:off x="822960" y="899319"/>
            <a:ext cx="10067544" cy="830997"/>
          </a:xfrm>
          <a:prstGeom prst="rect">
            <a:avLst/>
          </a:prstGeom>
          <a:noFill/>
        </p:spPr>
        <p:txBody>
          <a:bodyPr wrap="square" rtlCol="0">
            <a:spAutoFit/>
          </a:bodyPr>
          <a:lstStyle/>
          <a:p>
            <a:r>
              <a:rPr lang="fr-FR" sz="2400" b="1" dirty="0" smtClean="0">
                <a:solidFill>
                  <a:srgbClr val="FF0000"/>
                </a:solidFill>
              </a:rPr>
              <a:t>Corps pur  : </a:t>
            </a:r>
            <a:r>
              <a:rPr lang="fr-FR" sz="2400" dirty="0">
                <a:solidFill>
                  <a:schemeClr val="tx1">
                    <a:lumMod val="95000"/>
                    <a:lumOff val="5000"/>
                  </a:schemeClr>
                </a:solidFill>
              </a:rPr>
              <a:t>Constituant unique caractérisé par une formule chimique définie</a:t>
            </a:r>
          </a:p>
          <a:p>
            <a:endParaRPr lang="fr-FR" sz="2400" dirty="0">
              <a:solidFill>
                <a:schemeClr val="tx1">
                  <a:lumMod val="95000"/>
                  <a:lumOff val="5000"/>
                </a:schemeClr>
              </a:solidFill>
            </a:endParaRPr>
          </a:p>
        </p:txBody>
      </p:sp>
      <p:sp>
        <p:nvSpPr>
          <p:cNvPr id="10" name="Rectangle 9"/>
          <p:cNvSpPr/>
          <p:nvPr/>
        </p:nvSpPr>
        <p:spPr>
          <a:xfrm>
            <a:off x="1950808" y="1908297"/>
            <a:ext cx="1873077" cy="392159"/>
          </a:xfrm>
          <a:prstGeom prst="rect">
            <a:avLst/>
          </a:prstGeom>
          <a:ln w="28575">
            <a:solidFill>
              <a:schemeClr val="accent1">
                <a:lumMod val="75000"/>
              </a:schemeClr>
            </a:solidFill>
          </a:ln>
        </p:spPr>
        <p:txBody>
          <a:bodyPr wrap="none">
            <a:spAutoFit/>
          </a:bodyPr>
          <a:lstStyle/>
          <a:p>
            <a:pPr>
              <a:lnSpc>
                <a:spcPct val="115000"/>
              </a:lnSpc>
              <a:spcAft>
                <a:spcPts val="1000"/>
              </a:spcAft>
            </a:pPr>
            <a:r>
              <a:rPr lang="fr-FR" dirty="0">
                <a:ea typeface="Calibri" panose="020F0502020204030204" pitchFamily="34" charset="0"/>
                <a:cs typeface="Times New Roman" panose="02020603050405020304" pitchFamily="18" charset="0"/>
              </a:rPr>
              <a:t>Corps pur simple </a:t>
            </a:r>
            <a:r>
              <a:rPr lang="fr-FR" dirty="0" smtClean="0">
                <a:ea typeface="Calibri" panose="020F0502020204030204" pitchFamily="34" charset="0"/>
                <a:cs typeface="Times New Roman" panose="02020603050405020304" pitchFamily="18" charset="0"/>
              </a:rPr>
              <a:t> </a:t>
            </a:r>
            <a:endParaRPr lang="fr-FR" dirty="0">
              <a:ea typeface="Calibri" panose="020F0502020204030204" pitchFamily="34" charset="0"/>
              <a:cs typeface="Times New Roman" panose="02020603050405020304" pitchFamily="18" charset="0"/>
            </a:endParaRPr>
          </a:p>
        </p:txBody>
      </p:sp>
      <p:sp>
        <p:nvSpPr>
          <p:cNvPr id="11" name="Rectangle 10"/>
          <p:cNvSpPr/>
          <p:nvPr/>
        </p:nvSpPr>
        <p:spPr>
          <a:xfrm>
            <a:off x="7758835" y="1917429"/>
            <a:ext cx="2106795" cy="392159"/>
          </a:xfrm>
          <a:prstGeom prst="rect">
            <a:avLst/>
          </a:prstGeom>
          <a:ln w="28575">
            <a:solidFill>
              <a:schemeClr val="accent1">
                <a:lumMod val="75000"/>
              </a:schemeClr>
            </a:solidFill>
          </a:ln>
        </p:spPr>
        <p:txBody>
          <a:bodyPr wrap="none">
            <a:spAutoFit/>
          </a:bodyPr>
          <a:lstStyle/>
          <a:p>
            <a:pPr>
              <a:lnSpc>
                <a:spcPct val="115000"/>
              </a:lnSpc>
              <a:spcAft>
                <a:spcPts val="1000"/>
              </a:spcAft>
            </a:pPr>
            <a:r>
              <a:rPr lang="fr-FR" dirty="0">
                <a:ea typeface="Calibri" panose="020F0502020204030204" pitchFamily="34" charset="0"/>
                <a:cs typeface="Times New Roman" panose="02020603050405020304" pitchFamily="18" charset="0"/>
              </a:rPr>
              <a:t>Corps pur </a:t>
            </a:r>
            <a:r>
              <a:rPr lang="fr-FR" dirty="0" smtClean="0">
                <a:ea typeface="Calibri" panose="020F0502020204030204" pitchFamily="34" charset="0"/>
                <a:cs typeface="Times New Roman" panose="02020603050405020304" pitchFamily="18" charset="0"/>
              </a:rPr>
              <a:t>composé  </a:t>
            </a:r>
            <a:endParaRPr lang="fr-FR" dirty="0">
              <a:ea typeface="Calibri" panose="020F0502020204030204" pitchFamily="34" charset="0"/>
              <a:cs typeface="Times New Roman" panose="02020603050405020304" pitchFamily="18" charset="0"/>
            </a:endParaRPr>
          </a:p>
        </p:txBody>
      </p:sp>
      <p:pic>
        <p:nvPicPr>
          <p:cNvPr id="1026" name="Picture 2" descr="Image result for l'element f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59" y="2948274"/>
            <a:ext cx="1477195" cy="136218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823375" y="4407666"/>
            <a:ext cx="1419959" cy="369332"/>
          </a:xfrm>
          <a:prstGeom prst="rect">
            <a:avLst/>
          </a:prstGeom>
          <a:noFill/>
        </p:spPr>
        <p:txBody>
          <a:bodyPr wrap="square" rtlCol="0">
            <a:spAutoFit/>
          </a:bodyPr>
          <a:lstStyle/>
          <a:p>
            <a:r>
              <a:rPr lang="fr-FR" dirty="0" smtClean="0"/>
              <a:t>Fe (s)</a:t>
            </a:r>
            <a:endParaRPr lang="fr-FR" dirty="0"/>
          </a:p>
        </p:txBody>
      </p:sp>
      <p:pic>
        <p:nvPicPr>
          <p:cNvPr id="1028" name="Picture 4" descr="Image result for l'hel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9914" y="2983612"/>
            <a:ext cx="1537363" cy="136218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2502918" y="4388590"/>
            <a:ext cx="1419959" cy="369332"/>
          </a:xfrm>
          <a:prstGeom prst="rect">
            <a:avLst/>
          </a:prstGeom>
          <a:noFill/>
        </p:spPr>
        <p:txBody>
          <a:bodyPr wrap="square" rtlCol="0">
            <a:spAutoFit/>
          </a:bodyPr>
          <a:lstStyle/>
          <a:p>
            <a:r>
              <a:rPr lang="fr-FR" dirty="0" smtClean="0"/>
              <a:t>He (g)</a:t>
            </a:r>
            <a:endParaRPr lang="fr-FR" dirty="0"/>
          </a:p>
        </p:txBody>
      </p:sp>
      <p:pic>
        <p:nvPicPr>
          <p:cNvPr id="1032" name="Picture 8" descr="Image result for dioxygÃ¨ne"/>
          <p:cNvPicPr>
            <a:picLocks noChangeAspect="1" noChangeArrowheads="1"/>
          </p:cNvPicPr>
          <p:nvPr/>
        </p:nvPicPr>
        <p:blipFill rotWithShape="1">
          <a:blip r:embed="rId5">
            <a:extLst>
              <a:ext uri="{28A0092B-C50C-407E-A947-70E740481C1C}">
                <a14:useLocalDpi xmlns:a14="http://schemas.microsoft.com/office/drawing/2010/main" val="0"/>
              </a:ext>
            </a:extLst>
          </a:blip>
          <a:srcRect t="15986" b="24817"/>
          <a:stretch/>
        </p:blipFill>
        <p:spPr bwMode="auto">
          <a:xfrm>
            <a:off x="3768653" y="2983612"/>
            <a:ext cx="1695989" cy="1399981"/>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p:cNvSpPr txBox="1"/>
          <p:nvPr/>
        </p:nvSpPr>
        <p:spPr>
          <a:xfrm>
            <a:off x="4077102" y="4360530"/>
            <a:ext cx="1419959" cy="369332"/>
          </a:xfrm>
          <a:prstGeom prst="rect">
            <a:avLst/>
          </a:prstGeom>
          <a:noFill/>
        </p:spPr>
        <p:txBody>
          <a:bodyPr wrap="square" rtlCol="0">
            <a:spAutoFit/>
          </a:bodyPr>
          <a:lstStyle/>
          <a:p>
            <a:r>
              <a:rPr lang="fr-FR" dirty="0" smtClean="0"/>
              <a:t>O</a:t>
            </a:r>
            <a:r>
              <a:rPr lang="fr-FR" sz="1400" dirty="0" smtClean="0"/>
              <a:t>2 </a:t>
            </a:r>
            <a:r>
              <a:rPr lang="fr-FR" dirty="0" smtClean="0"/>
              <a:t>(g)</a:t>
            </a:r>
            <a:endParaRPr lang="fr-FR" dirty="0"/>
          </a:p>
        </p:txBody>
      </p:sp>
      <p:pic>
        <p:nvPicPr>
          <p:cNvPr id="1034" name="Picture 10" descr="Image result for eau"/>
          <p:cNvPicPr>
            <a:picLocks noChangeAspect="1" noChangeArrowheads="1"/>
          </p:cNvPicPr>
          <p:nvPr/>
        </p:nvPicPr>
        <p:blipFill rotWithShape="1">
          <a:blip r:embed="rId6">
            <a:extLst>
              <a:ext uri="{28A0092B-C50C-407E-A947-70E740481C1C}">
                <a14:useLocalDpi xmlns:a14="http://schemas.microsoft.com/office/drawing/2010/main" val="0"/>
              </a:ext>
            </a:extLst>
          </a:blip>
          <a:srcRect l="12237" t="8195" r="16246" b="7166"/>
          <a:stretch/>
        </p:blipFill>
        <p:spPr bwMode="auto">
          <a:xfrm>
            <a:off x="6949440" y="2948274"/>
            <a:ext cx="1486151" cy="122625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6982535" y="4310454"/>
            <a:ext cx="1419959" cy="369332"/>
          </a:xfrm>
          <a:prstGeom prst="rect">
            <a:avLst/>
          </a:prstGeom>
          <a:noFill/>
        </p:spPr>
        <p:txBody>
          <a:bodyPr wrap="square" rtlCol="0">
            <a:spAutoFit/>
          </a:bodyPr>
          <a:lstStyle/>
          <a:p>
            <a:r>
              <a:rPr lang="fr-FR" dirty="0" smtClean="0"/>
              <a:t>H</a:t>
            </a:r>
            <a:r>
              <a:rPr lang="fr-FR" sz="1400" dirty="0" smtClean="0"/>
              <a:t>2</a:t>
            </a:r>
            <a:r>
              <a:rPr lang="fr-FR" dirty="0" smtClean="0"/>
              <a:t>O (l)</a:t>
            </a:r>
            <a:endParaRPr lang="fr-FR" dirty="0"/>
          </a:p>
        </p:txBody>
      </p:sp>
      <p:pic>
        <p:nvPicPr>
          <p:cNvPr id="1036" name="Picture 12" descr="Image result for ammoniac"/>
          <p:cNvPicPr>
            <a:picLocks noChangeAspect="1" noChangeArrowheads="1"/>
          </p:cNvPicPr>
          <p:nvPr/>
        </p:nvPicPr>
        <p:blipFill rotWithShape="1">
          <a:blip r:embed="rId7">
            <a:extLst>
              <a:ext uri="{28A0092B-C50C-407E-A947-70E740481C1C}">
                <a14:useLocalDpi xmlns:a14="http://schemas.microsoft.com/office/drawing/2010/main" val="0"/>
              </a:ext>
            </a:extLst>
          </a:blip>
          <a:srcRect b="6622"/>
          <a:stretch/>
        </p:blipFill>
        <p:spPr bwMode="auto">
          <a:xfrm>
            <a:off x="8767620" y="2888861"/>
            <a:ext cx="1346308" cy="1345075"/>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p:cNvSpPr txBox="1"/>
          <p:nvPr/>
        </p:nvSpPr>
        <p:spPr>
          <a:xfrm>
            <a:off x="8693969" y="4296707"/>
            <a:ext cx="1419959" cy="369332"/>
          </a:xfrm>
          <a:prstGeom prst="rect">
            <a:avLst/>
          </a:prstGeom>
          <a:noFill/>
        </p:spPr>
        <p:txBody>
          <a:bodyPr wrap="square" rtlCol="0">
            <a:spAutoFit/>
          </a:bodyPr>
          <a:lstStyle/>
          <a:p>
            <a:r>
              <a:rPr lang="fr-FR" dirty="0" smtClean="0"/>
              <a:t>NH</a:t>
            </a:r>
            <a:r>
              <a:rPr lang="fr-FR" sz="1400" dirty="0" smtClean="0"/>
              <a:t>3</a:t>
            </a:r>
            <a:r>
              <a:rPr lang="fr-FR" dirty="0" smtClean="0"/>
              <a:t> (g)</a:t>
            </a:r>
            <a:endParaRPr lang="fr-FR" dirty="0"/>
          </a:p>
        </p:txBody>
      </p:sp>
      <p:pic>
        <p:nvPicPr>
          <p:cNvPr id="1038" name="Picture 14" descr="Image result for le sel"/>
          <p:cNvPicPr>
            <a:picLocks noChangeAspect="1" noChangeArrowheads="1"/>
          </p:cNvPicPr>
          <p:nvPr/>
        </p:nvPicPr>
        <p:blipFill rotWithShape="1">
          <a:blip r:embed="rId8">
            <a:extLst>
              <a:ext uri="{28A0092B-C50C-407E-A947-70E740481C1C}">
                <a14:useLocalDpi xmlns:a14="http://schemas.microsoft.com/office/drawing/2010/main" val="0"/>
              </a:ext>
            </a:extLst>
          </a:blip>
          <a:srcRect l="8556" t="3071" r="29153" b="11645"/>
          <a:stretch/>
        </p:blipFill>
        <p:spPr bwMode="auto">
          <a:xfrm>
            <a:off x="10349131" y="2911530"/>
            <a:ext cx="1343356" cy="126299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349131" y="4233936"/>
            <a:ext cx="924805" cy="369332"/>
          </a:xfrm>
          <a:prstGeom prst="rect">
            <a:avLst/>
          </a:prstGeom>
        </p:spPr>
        <p:txBody>
          <a:bodyPr wrap="none">
            <a:spAutoFit/>
          </a:bodyPr>
          <a:lstStyle/>
          <a:p>
            <a:r>
              <a:rPr lang="fr-FR" dirty="0" err="1" smtClean="0"/>
              <a:t>NaCl</a:t>
            </a:r>
            <a:r>
              <a:rPr lang="fr-FR" dirty="0" smtClean="0"/>
              <a:t> (s)</a:t>
            </a:r>
            <a:endParaRPr lang="fr-FR" dirty="0"/>
          </a:p>
        </p:txBody>
      </p:sp>
      <p:cxnSp>
        <p:nvCxnSpPr>
          <p:cNvPr id="17" name="Connecteur droit 16"/>
          <p:cNvCxnSpPr/>
          <p:nvPr/>
        </p:nvCxnSpPr>
        <p:spPr>
          <a:xfrm>
            <a:off x="5931673" y="1908297"/>
            <a:ext cx="47708" cy="3387272"/>
          </a:xfrm>
          <a:prstGeom prst="line">
            <a:avLst/>
          </a:prstGeom>
          <a:ln w="19050">
            <a:solidFill>
              <a:schemeClr val="tx1">
                <a:lumMod val="95000"/>
                <a:lumOff val="5000"/>
              </a:schemeClr>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486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907780" y="6356350"/>
            <a:ext cx="2743200" cy="365125"/>
          </a:xfrm>
        </p:spPr>
        <p:txBody>
          <a:bodyPr/>
          <a:lstStyle/>
          <a:p>
            <a:fld id="{58016FA6-15B8-42A9-B13A-EB84C6A4B01F}" type="slidenum">
              <a:rPr lang="fr-FR" smtClean="0"/>
              <a:t>13</a:t>
            </a:fld>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
        <p:nvSpPr>
          <p:cNvPr id="6" name="Rectangle 5"/>
          <p:cNvSpPr/>
          <p:nvPr/>
        </p:nvSpPr>
        <p:spPr>
          <a:xfrm>
            <a:off x="3147156" y="167203"/>
            <a:ext cx="5665077" cy="461665"/>
          </a:xfrm>
          <a:prstGeom prst="rect">
            <a:avLst/>
          </a:prstGeom>
        </p:spPr>
        <p:txBody>
          <a:bodyPr wrap="none">
            <a:spAutoFit/>
          </a:bodyPr>
          <a:lstStyle/>
          <a:p>
            <a:r>
              <a:rPr lang="fr-FR" sz="2400" b="1" dirty="0"/>
              <a:t>Chapitre 1 : Bases de la thermodynamique </a:t>
            </a:r>
          </a:p>
        </p:txBody>
      </p:sp>
      <p:sp>
        <p:nvSpPr>
          <p:cNvPr id="7" name="ZoneTexte 6"/>
          <p:cNvSpPr txBox="1"/>
          <p:nvPr/>
        </p:nvSpPr>
        <p:spPr>
          <a:xfrm>
            <a:off x="841248" y="1031812"/>
            <a:ext cx="4261104" cy="461665"/>
          </a:xfrm>
          <a:prstGeom prst="rect">
            <a:avLst/>
          </a:prstGeom>
          <a:noFill/>
        </p:spPr>
        <p:txBody>
          <a:bodyPr wrap="square" rtlCol="0">
            <a:spAutoFit/>
          </a:bodyPr>
          <a:lstStyle/>
          <a:p>
            <a:r>
              <a:rPr lang="fr-FR" sz="2400" b="1" dirty="0" smtClean="0">
                <a:solidFill>
                  <a:srgbClr val="FF0000"/>
                </a:solidFill>
              </a:rPr>
              <a:t>Les états de </a:t>
            </a:r>
            <a:r>
              <a:rPr lang="fr-FR" sz="2400" b="1" smtClean="0">
                <a:solidFill>
                  <a:srgbClr val="FF0000"/>
                </a:solidFill>
              </a:rPr>
              <a:t>la </a:t>
            </a:r>
            <a:r>
              <a:rPr lang="fr-FR" sz="2400" b="1" smtClean="0">
                <a:solidFill>
                  <a:srgbClr val="FF0000"/>
                </a:solidFill>
              </a:rPr>
              <a:t>matière </a:t>
            </a:r>
            <a:endParaRPr lang="fr-FR" sz="2400" b="1" dirty="0">
              <a:solidFill>
                <a:srgbClr val="FF0000"/>
              </a:solidFill>
            </a:endParaRPr>
          </a:p>
        </p:txBody>
      </p:sp>
      <p:grpSp>
        <p:nvGrpSpPr>
          <p:cNvPr id="24" name="Groupe 23"/>
          <p:cNvGrpSpPr/>
          <p:nvPr/>
        </p:nvGrpSpPr>
        <p:grpSpPr>
          <a:xfrm>
            <a:off x="446918" y="1899967"/>
            <a:ext cx="3070860" cy="3749783"/>
            <a:chOff x="446918" y="1899967"/>
            <a:chExt cx="3070860" cy="3749783"/>
          </a:xfrm>
        </p:grpSpPr>
        <p:sp>
          <p:nvSpPr>
            <p:cNvPr id="8" name="Rectangle 7"/>
            <p:cNvSpPr/>
            <p:nvPr/>
          </p:nvSpPr>
          <p:spPr>
            <a:xfrm>
              <a:off x="1351876" y="1899967"/>
              <a:ext cx="1348446" cy="392159"/>
            </a:xfrm>
            <a:prstGeom prst="rect">
              <a:avLst/>
            </a:prstGeom>
            <a:ln w="28575">
              <a:solidFill>
                <a:schemeClr val="accent1">
                  <a:lumMod val="75000"/>
                </a:schemeClr>
              </a:solidFill>
            </a:ln>
          </p:spPr>
          <p:txBody>
            <a:bodyPr wrap="none">
              <a:spAutoFit/>
            </a:bodyPr>
            <a:lstStyle/>
            <a:p>
              <a:pPr>
                <a:lnSpc>
                  <a:spcPct val="115000"/>
                </a:lnSpc>
                <a:spcAft>
                  <a:spcPts val="1000"/>
                </a:spcAft>
              </a:pPr>
              <a:r>
                <a:rPr lang="fr-FR" dirty="0" smtClean="0">
                  <a:ea typeface="Calibri" panose="020F0502020204030204" pitchFamily="34" charset="0"/>
                  <a:cs typeface="Times New Roman" panose="02020603050405020304" pitchFamily="18" charset="0"/>
                </a:rPr>
                <a:t>Phase solide</a:t>
              </a:r>
              <a:endParaRPr lang="fr-FR" dirty="0">
                <a:ea typeface="Calibri" panose="020F0502020204030204" pitchFamily="34" charset="0"/>
                <a:cs typeface="Times New Roman" panose="02020603050405020304" pitchFamily="18" charset="0"/>
              </a:endParaRPr>
            </a:p>
          </p:txBody>
        </p:sp>
        <p:pic>
          <p:nvPicPr>
            <p:cNvPr id="2050" name="Picture 2" descr="https://nptel.ac.in/courses/103103032/module1/lec1/images/1.png"/>
            <p:cNvPicPr>
              <a:picLocks noChangeAspect="1" noChangeArrowheads="1"/>
            </p:cNvPicPr>
            <p:nvPr/>
          </p:nvPicPr>
          <p:blipFill rotWithShape="1">
            <a:blip r:embed="rId3">
              <a:extLst>
                <a:ext uri="{28A0092B-C50C-407E-A947-70E740481C1C}">
                  <a14:useLocalDpi xmlns:a14="http://schemas.microsoft.com/office/drawing/2010/main" val="0"/>
                </a:ext>
              </a:extLst>
            </a:blip>
            <a:srcRect r="69672" b="28898"/>
            <a:stretch/>
          </p:blipFill>
          <p:spPr bwMode="auto">
            <a:xfrm>
              <a:off x="1295593" y="2387901"/>
              <a:ext cx="1632345" cy="17985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46918" y="4141645"/>
              <a:ext cx="3070860" cy="1508105"/>
            </a:xfrm>
            <a:prstGeom prst="rect">
              <a:avLst/>
            </a:prstGeom>
            <a:solidFill>
              <a:schemeClr val="bg2">
                <a:lumMod val="90000"/>
              </a:schemeClr>
            </a:solidFill>
          </p:spPr>
          <p:txBody>
            <a:bodyPr wrap="square">
              <a:spAutoFit/>
            </a:bodyPr>
            <a:lstStyle/>
            <a:p>
              <a:pPr marL="285750" lvl="0" indent="-285750">
                <a:lnSpc>
                  <a:spcPct val="115000"/>
                </a:lnSpc>
                <a:spcAft>
                  <a:spcPts val="0"/>
                </a:spcAft>
                <a:buFont typeface="Wingdings" panose="05000000000000000000" pitchFamily="2" charset="2"/>
                <a:buChar char="ü"/>
              </a:pPr>
              <a:r>
                <a:rPr lang="fr-FR" sz="1600" dirty="0">
                  <a:ea typeface="Calibri" panose="020F0502020204030204" pitchFamily="34" charset="0"/>
                  <a:cs typeface="Times New Roman" panose="02020603050405020304" pitchFamily="18" charset="0"/>
                </a:rPr>
                <a:t>M</a:t>
              </a:r>
              <a:r>
                <a:rPr lang="fr-FR" sz="1600" dirty="0" smtClean="0">
                  <a:ea typeface="Calibri" panose="020F0502020204030204" pitchFamily="34" charset="0"/>
                  <a:cs typeface="Times New Roman" panose="02020603050405020304" pitchFamily="18" charset="0"/>
                </a:rPr>
                <a:t>odèle </a:t>
              </a:r>
              <a:r>
                <a:rPr lang="fr-FR" sz="1600" dirty="0">
                  <a:ea typeface="Calibri" panose="020F0502020204030204" pitchFamily="34" charset="0"/>
                  <a:cs typeface="Times New Roman" panose="02020603050405020304" pitchFamily="18" charset="0"/>
                </a:rPr>
                <a:t>idéal </a:t>
              </a:r>
              <a:r>
                <a:rPr lang="fr-FR" sz="1600" dirty="0" smtClean="0">
                  <a:ea typeface="Calibri" panose="020F0502020204030204" pitchFamily="34" charset="0"/>
                  <a:cs typeface="Times New Roman" panose="02020603050405020304" pitchFamily="18" charset="0"/>
                </a:rPr>
                <a:t>: le </a:t>
              </a:r>
              <a:r>
                <a:rPr lang="fr-FR" sz="1600" dirty="0">
                  <a:ea typeface="Calibri" panose="020F0502020204030204" pitchFamily="34" charset="0"/>
                  <a:cs typeface="Times New Roman" panose="02020603050405020304" pitchFamily="18" charset="0"/>
                </a:rPr>
                <a:t>cristal </a:t>
              </a:r>
              <a:r>
                <a:rPr lang="fr-FR" sz="1600" dirty="0" smtClean="0">
                  <a:ea typeface="Calibri" panose="020F0502020204030204" pitchFamily="34" charset="0"/>
                  <a:cs typeface="Times New Roman" panose="02020603050405020304" pitchFamily="18" charset="0"/>
                </a:rPr>
                <a:t>parfait</a:t>
              </a:r>
              <a:endParaRPr lang="fr-FR" sz="1600" dirty="0">
                <a:ea typeface="Calibri" panose="020F0502020204030204" pitchFamily="34" charset="0"/>
                <a:cs typeface="Times New Roman" panose="02020603050405020304" pitchFamily="18" charset="0"/>
              </a:endParaRPr>
            </a:p>
            <a:p>
              <a:pPr marL="285750" lvl="0" indent="-285750">
                <a:lnSpc>
                  <a:spcPct val="115000"/>
                </a:lnSpc>
                <a:spcAft>
                  <a:spcPts val="0"/>
                </a:spcAft>
                <a:buFont typeface="Wingdings" panose="05000000000000000000" pitchFamily="2" charset="2"/>
                <a:buChar char="ü"/>
              </a:pPr>
              <a:r>
                <a:rPr lang="fr-FR" sz="1600" dirty="0">
                  <a:ea typeface="Calibri" panose="020F0502020204030204" pitchFamily="34" charset="0"/>
                  <a:cs typeface="Times New Roman" panose="02020603050405020304" pitchFamily="18" charset="0"/>
                </a:rPr>
                <a:t>Distance inter-particules faibles et interactions </a:t>
              </a:r>
              <a:r>
                <a:rPr lang="fr-FR" sz="1600" dirty="0" smtClean="0">
                  <a:ea typeface="Calibri" panose="020F0502020204030204" pitchFamily="34" charset="0"/>
                  <a:cs typeface="Times New Roman" panose="02020603050405020304" pitchFamily="18" charset="0"/>
                </a:rPr>
                <a:t>fortes</a:t>
              </a:r>
            </a:p>
            <a:p>
              <a:pPr marL="285750" lvl="0" indent="-285750">
                <a:lnSpc>
                  <a:spcPct val="115000"/>
                </a:lnSpc>
                <a:spcAft>
                  <a:spcPts val="0"/>
                </a:spcAft>
                <a:buFont typeface="Wingdings" panose="05000000000000000000" pitchFamily="2" charset="2"/>
                <a:buChar char="ü"/>
              </a:pPr>
              <a:r>
                <a:rPr lang="fr-FR" sz="1600" dirty="0">
                  <a:ea typeface="Calibri" panose="020F0502020204030204" pitchFamily="34" charset="0"/>
                  <a:cs typeface="Times New Roman" panose="02020603050405020304" pitchFamily="18" charset="0"/>
                </a:rPr>
                <a:t>Q</a:t>
              </a:r>
              <a:r>
                <a:rPr lang="fr-FR" sz="1600" dirty="0" smtClean="0">
                  <a:ea typeface="Calibri" panose="020F0502020204030204" pitchFamily="34" charset="0"/>
                  <a:cs typeface="Times New Roman" panose="02020603050405020304" pitchFamily="18" charset="0"/>
                </a:rPr>
                <a:t>uasi-incompressible </a:t>
              </a:r>
              <a:r>
                <a:rPr lang="fr-FR" sz="1600" dirty="0">
                  <a:ea typeface="Calibri" panose="020F0502020204030204" pitchFamily="34" charset="0"/>
                  <a:cs typeface="Times New Roman" panose="02020603050405020304" pitchFamily="18" charset="0"/>
                </a:rPr>
                <a:t>et peu </a:t>
              </a:r>
              <a:r>
                <a:rPr lang="fr-FR" sz="1600" dirty="0" smtClean="0">
                  <a:ea typeface="Calibri" panose="020F0502020204030204" pitchFamily="34" charset="0"/>
                  <a:cs typeface="Times New Roman" panose="02020603050405020304" pitchFamily="18" charset="0"/>
                </a:rPr>
                <a:t>dilatable</a:t>
              </a:r>
              <a:endParaRPr lang="fr-FR" sz="1600" dirty="0">
                <a:effectLst/>
                <a:ea typeface="Calibri" panose="020F0502020204030204" pitchFamily="34" charset="0"/>
                <a:cs typeface="Times New Roman" panose="02020603050405020304" pitchFamily="18" charset="0"/>
              </a:endParaRPr>
            </a:p>
          </p:txBody>
        </p:sp>
      </p:grpSp>
      <p:grpSp>
        <p:nvGrpSpPr>
          <p:cNvPr id="26" name="Groupe 25"/>
          <p:cNvGrpSpPr/>
          <p:nvPr/>
        </p:nvGrpSpPr>
        <p:grpSpPr>
          <a:xfrm>
            <a:off x="4107617" y="1907124"/>
            <a:ext cx="3256788" cy="3939782"/>
            <a:chOff x="4107617" y="1907124"/>
            <a:chExt cx="3256788" cy="3939782"/>
          </a:xfrm>
        </p:grpSpPr>
        <p:sp>
          <p:nvSpPr>
            <p:cNvPr id="9" name="Rectangle 8"/>
            <p:cNvSpPr/>
            <p:nvPr/>
          </p:nvSpPr>
          <p:spPr>
            <a:xfrm>
              <a:off x="4865811" y="1907124"/>
              <a:ext cx="1433406" cy="392159"/>
            </a:xfrm>
            <a:prstGeom prst="rect">
              <a:avLst/>
            </a:prstGeom>
            <a:ln w="28575">
              <a:solidFill>
                <a:schemeClr val="accent1">
                  <a:lumMod val="75000"/>
                </a:schemeClr>
              </a:solidFill>
            </a:ln>
          </p:spPr>
          <p:txBody>
            <a:bodyPr wrap="none">
              <a:spAutoFit/>
            </a:bodyPr>
            <a:lstStyle/>
            <a:p>
              <a:pPr>
                <a:lnSpc>
                  <a:spcPct val="115000"/>
                </a:lnSpc>
                <a:spcAft>
                  <a:spcPts val="1000"/>
                </a:spcAft>
              </a:pPr>
              <a:r>
                <a:rPr lang="fr-FR" dirty="0" smtClean="0">
                  <a:ea typeface="Calibri" panose="020F0502020204030204" pitchFamily="34" charset="0"/>
                  <a:cs typeface="Times New Roman" panose="02020603050405020304" pitchFamily="18" charset="0"/>
                </a:rPr>
                <a:t>Phase liquide</a:t>
              </a:r>
              <a:endParaRPr lang="fr-FR" dirty="0">
                <a:ea typeface="Calibri" panose="020F0502020204030204" pitchFamily="34" charset="0"/>
                <a:cs typeface="Times New Roman" panose="02020603050405020304" pitchFamily="18" charset="0"/>
              </a:endParaRPr>
            </a:p>
          </p:txBody>
        </p:sp>
        <p:pic>
          <p:nvPicPr>
            <p:cNvPr id="2052" name="Picture 4" descr="https://nptel.ac.in/courses/103103032/module1/lec1/images/1.png"/>
            <p:cNvPicPr>
              <a:picLocks noChangeAspect="1" noChangeArrowheads="1"/>
            </p:cNvPicPr>
            <p:nvPr/>
          </p:nvPicPr>
          <p:blipFill rotWithShape="1">
            <a:blip r:embed="rId3">
              <a:extLst>
                <a:ext uri="{28A0092B-C50C-407E-A947-70E740481C1C}">
                  <a14:useLocalDpi xmlns:a14="http://schemas.microsoft.com/office/drawing/2010/main" val="0"/>
                </a:ext>
              </a:extLst>
            </a:blip>
            <a:srcRect l="34596" r="33679" b="27583"/>
            <a:stretch/>
          </p:blipFill>
          <p:spPr bwMode="auto">
            <a:xfrm>
              <a:off x="4728721" y="2349678"/>
              <a:ext cx="1707587" cy="18317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107617" y="4055646"/>
              <a:ext cx="3256788" cy="1791260"/>
            </a:xfrm>
            <a:prstGeom prst="rect">
              <a:avLst/>
            </a:prstGeom>
            <a:solidFill>
              <a:schemeClr val="accent1">
                <a:lumMod val="40000"/>
                <a:lumOff val="60000"/>
              </a:schemeClr>
            </a:solidFill>
          </p:spPr>
          <p:txBody>
            <a:bodyPr wrap="square">
              <a:spAutoFit/>
            </a:bodyPr>
            <a:lstStyle/>
            <a:p>
              <a:pPr marL="285750" lvl="0" indent="-285750">
                <a:lnSpc>
                  <a:spcPct val="115000"/>
                </a:lnSpc>
                <a:spcAft>
                  <a:spcPts val="0"/>
                </a:spcAft>
                <a:buFont typeface="Wingdings" panose="05000000000000000000" pitchFamily="2" charset="2"/>
                <a:buChar char="ü"/>
              </a:pPr>
              <a:r>
                <a:rPr lang="fr-FR" sz="1600" dirty="0">
                  <a:latin typeface="Times New Roman" panose="02020603050405020304" pitchFamily="18" charset="0"/>
                  <a:ea typeface="Calibri" panose="020F0502020204030204" pitchFamily="34" charset="0"/>
                  <a:cs typeface="Times New Roman" panose="02020603050405020304" pitchFamily="18" charset="0"/>
                </a:rPr>
                <a:t>Particules </a:t>
              </a:r>
              <a:r>
                <a:rPr lang="fr-FR" sz="1600" dirty="0" smtClean="0">
                  <a:latin typeface="Times New Roman" panose="02020603050405020304" pitchFamily="18" charset="0"/>
                  <a:ea typeface="Calibri" panose="020F0502020204030204" pitchFamily="34" charset="0"/>
                  <a:cs typeface="Times New Roman" panose="02020603050405020304" pitchFamily="18" charset="0"/>
                </a:rPr>
                <a:t>en </a:t>
              </a:r>
              <a:r>
                <a:rPr lang="fr-FR" sz="1600" dirty="0">
                  <a:latin typeface="Times New Roman" panose="02020603050405020304" pitchFamily="18" charset="0"/>
                  <a:ea typeface="Calibri" panose="020F0502020204030204" pitchFamily="34" charset="0"/>
                  <a:cs typeface="Times New Roman" panose="02020603050405020304" pitchFamily="18" charset="0"/>
                </a:rPr>
                <a:t>contact mais les interactions sont moins </a:t>
              </a:r>
              <a:r>
                <a:rPr lang="fr-FR" sz="1600" dirty="0" smtClean="0">
                  <a:latin typeface="Times New Roman" panose="02020603050405020304" pitchFamily="18" charset="0"/>
                  <a:ea typeface="Calibri" panose="020F0502020204030204" pitchFamily="34" charset="0"/>
                  <a:cs typeface="Times New Roman" panose="02020603050405020304" pitchFamily="18" charset="0"/>
                </a:rPr>
                <a:t>fortes</a:t>
              </a:r>
              <a:r>
                <a:rPr lang="fr-FR" sz="1600" dirty="0" smtClean="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 </a:t>
              </a:r>
              <a:r>
                <a:rPr lang="fr-FR" sz="1600" dirty="0" smtClean="0">
                  <a:latin typeface="Times New Roman" panose="02020603050405020304" pitchFamily="18" charset="0"/>
                  <a:ea typeface="Calibri" panose="020F0502020204030204" pitchFamily="34" charset="0"/>
                  <a:cs typeface="Times New Roman" panose="02020603050405020304" pitchFamily="18" charset="0"/>
                </a:rPr>
                <a:t>mouvement possible</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15000"/>
                </a:lnSpc>
                <a:spcAft>
                  <a:spcPts val="0"/>
                </a:spcAft>
                <a:buFont typeface="Wingdings" panose="05000000000000000000" pitchFamily="2" charset="2"/>
                <a:buChar char="ü"/>
              </a:pPr>
              <a:r>
                <a:rPr lang="fr-FR" sz="1600" dirty="0" smtClean="0">
                  <a:latin typeface="Times New Roman" panose="02020603050405020304" pitchFamily="18" charset="0"/>
                  <a:ea typeface="Calibri" panose="020F0502020204030204" pitchFamily="34" charset="0"/>
                  <a:cs typeface="Times New Roman" panose="02020603050405020304" pitchFamily="18" charset="0"/>
                </a:rPr>
                <a:t>Prend la </a:t>
              </a:r>
              <a:r>
                <a:rPr lang="fr-FR" sz="1600" dirty="0">
                  <a:latin typeface="Times New Roman" panose="02020603050405020304" pitchFamily="18" charset="0"/>
                  <a:ea typeface="Calibri" panose="020F0502020204030204" pitchFamily="34" charset="0"/>
                  <a:cs typeface="Times New Roman" panose="02020603050405020304" pitchFamily="18" charset="0"/>
                </a:rPr>
                <a:t>forme d’un </a:t>
              </a:r>
              <a:r>
                <a:rPr lang="fr-FR" sz="1600" dirty="0" smtClean="0">
                  <a:latin typeface="Times New Roman" panose="02020603050405020304" pitchFamily="18" charset="0"/>
                  <a:ea typeface="Calibri" panose="020F0502020204030204" pitchFamily="34" charset="0"/>
                  <a:cs typeface="Times New Roman" panose="02020603050405020304" pitchFamily="18" charset="0"/>
                </a:rPr>
                <a:t>récipient</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15000"/>
                </a:lnSpc>
                <a:spcAft>
                  <a:spcPts val="0"/>
                </a:spcAft>
                <a:buFont typeface="Wingdings" panose="05000000000000000000" pitchFamily="2" charset="2"/>
                <a:buChar char="ü"/>
              </a:pPr>
              <a:r>
                <a:rPr lang="fr-FR" sz="1600" dirty="0">
                  <a:latin typeface="Times New Roman" panose="02020603050405020304" pitchFamily="18" charset="0"/>
                  <a:ea typeface="Calibri" panose="020F0502020204030204" pitchFamily="34" charset="0"/>
                  <a:cs typeface="Times New Roman" panose="02020603050405020304" pitchFamily="18" charset="0"/>
                </a:rPr>
                <a:t>Q</a:t>
              </a:r>
              <a:r>
                <a:rPr lang="fr-FR" sz="1600" dirty="0" smtClean="0">
                  <a:latin typeface="Times New Roman" panose="02020603050405020304" pitchFamily="18" charset="0"/>
                  <a:ea typeface="Calibri" panose="020F0502020204030204" pitchFamily="34" charset="0"/>
                  <a:cs typeface="Times New Roman" panose="02020603050405020304" pitchFamily="18" charset="0"/>
                </a:rPr>
                <a:t>uasi-incompressible </a:t>
              </a:r>
              <a:r>
                <a:rPr lang="fr-FR" sz="1600" dirty="0">
                  <a:latin typeface="Times New Roman" panose="02020603050405020304" pitchFamily="18" charset="0"/>
                  <a:ea typeface="Calibri" panose="020F0502020204030204" pitchFamily="34" charset="0"/>
                  <a:cs typeface="Times New Roman" panose="02020603050405020304" pitchFamily="18" charset="0"/>
                </a:rPr>
                <a:t>et peu </a:t>
              </a:r>
              <a:r>
                <a:rPr lang="fr-FR" sz="1600" dirty="0" smtClean="0">
                  <a:latin typeface="Times New Roman" panose="02020603050405020304" pitchFamily="18" charset="0"/>
                  <a:ea typeface="Calibri" panose="020F0502020204030204" pitchFamily="34" charset="0"/>
                  <a:cs typeface="Times New Roman" panose="02020603050405020304" pitchFamily="18" charset="0"/>
                </a:rPr>
                <a:t>dilatables</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e 28"/>
          <p:cNvGrpSpPr/>
          <p:nvPr/>
        </p:nvGrpSpPr>
        <p:grpSpPr>
          <a:xfrm>
            <a:off x="7992125" y="1907124"/>
            <a:ext cx="3178795" cy="4002309"/>
            <a:chOff x="7992125" y="1907124"/>
            <a:chExt cx="3178795" cy="4002309"/>
          </a:xfrm>
        </p:grpSpPr>
        <p:sp>
          <p:nvSpPr>
            <p:cNvPr id="10" name="Rectangle 9"/>
            <p:cNvSpPr/>
            <p:nvPr/>
          </p:nvSpPr>
          <p:spPr>
            <a:xfrm>
              <a:off x="8907780" y="1907124"/>
              <a:ext cx="1537729" cy="392159"/>
            </a:xfrm>
            <a:prstGeom prst="rect">
              <a:avLst/>
            </a:prstGeom>
            <a:ln w="28575">
              <a:solidFill>
                <a:schemeClr val="accent1">
                  <a:lumMod val="75000"/>
                </a:schemeClr>
              </a:solidFill>
            </a:ln>
          </p:spPr>
          <p:txBody>
            <a:bodyPr wrap="none">
              <a:spAutoFit/>
            </a:bodyPr>
            <a:lstStyle/>
            <a:p>
              <a:pPr>
                <a:lnSpc>
                  <a:spcPct val="115000"/>
                </a:lnSpc>
                <a:spcAft>
                  <a:spcPts val="1000"/>
                </a:spcAft>
              </a:pPr>
              <a:r>
                <a:rPr lang="fr-FR" dirty="0" smtClean="0">
                  <a:ea typeface="Calibri" panose="020F0502020204030204" pitchFamily="34" charset="0"/>
                  <a:cs typeface="Times New Roman" panose="02020603050405020304" pitchFamily="18" charset="0"/>
                </a:rPr>
                <a:t>Phase gazeuse</a:t>
              </a:r>
              <a:endParaRPr lang="fr-FR" dirty="0">
                <a:ea typeface="Calibri" panose="020F0502020204030204" pitchFamily="34" charset="0"/>
                <a:cs typeface="Times New Roman" panose="02020603050405020304" pitchFamily="18" charset="0"/>
              </a:endParaRPr>
            </a:p>
          </p:txBody>
        </p:sp>
        <p:pic>
          <p:nvPicPr>
            <p:cNvPr id="2054" name="Picture 6" descr="https://nptel.ac.in/courses/103103032/module1/lec1/images/1.png"/>
            <p:cNvPicPr>
              <a:picLocks noChangeAspect="1" noChangeArrowheads="1"/>
            </p:cNvPicPr>
            <p:nvPr/>
          </p:nvPicPr>
          <p:blipFill rotWithShape="1">
            <a:blip r:embed="rId3">
              <a:extLst>
                <a:ext uri="{28A0092B-C50C-407E-A947-70E740481C1C}">
                  <a14:useLocalDpi xmlns:a14="http://schemas.microsoft.com/office/drawing/2010/main" val="0"/>
                </a:ext>
              </a:extLst>
            </a:blip>
            <a:srcRect l="71326" b="27583"/>
            <a:stretch/>
          </p:blipFill>
          <p:spPr bwMode="auto">
            <a:xfrm>
              <a:off x="8999851" y="2349678"/>
              <a:ext cx="1543349" cy="183179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992125" y="4118173"/>
              <a:ext cx="3178795" cy="1791260"/>
            </a:xfrm>
            <a:prstGeom prst="rect">
              <a:avLst/>
            </a:prstGeom>
            <a:solidFill>
              <a:schemeClr val="accent4">
                <a:lumMod val="20000"/>
                <a:lumOff val="80000"/>
              </a:schemeClr>
            </a:solidFill>
          </p:spPr>
          <p:txBody>
            <a:bodyPr wrap="square">
              <a:spAutoFit/>
            </a:bodyPr>
            <a:lstStyle/>
            <a:p>
              <a:pPr marL="285750" lvl="0" indent="-285750">
                <a:lnSpc>
                  <a:spcPct val="115000"/>
                </a:lnSpc>
                <a:spcAft>
                  <a:spcPts val="0"/>
                </a:spcAft>
                <a:buFont typeface="Wingdings" panose="05000000000000000000" pitchFamily="2" charset="2"/>
                <a:buChar char="ü"/>
              </a:pPr>
              <a:r>
                <a:rPr lang="fr-FR" sz="1600" dirty="0" smtClean="0">
                  <a:ea typeface="Calibri" panose="020F0502020204030204" pitchFamily="34" charset="0"/>
                  <a:cs typeface="Times New Roman" panose="02020603050405020304" pitchFamily="18" charset="0"/>
                </a:rPr>
                <a:t>Etat dispersé de la matière </a:t>
              </a:r>
            </a:p>
            <a:p>
              <a:pPr marL="285750" lvl="0" indent="-285750">
                <a:lnSpc>
                  <a:spcPct val="115000"/>
                </a:lnSpc>
                <a:spcAft>
                  <a:spcPts val="0"/>
                </a:spcAft>
                <a:buFont typeface="Wingdings" panose="05000000000000000000" pitchFamily="2" charset="2"/>
                <a:buChar char="ü"/>
              </a:pPr>
              <a:r>
                <a:rPr lang="fr-FR" sz="1600" dirty="0">
                  <a:ea typeface="Calibri" panose="020F0502020204030204" pitchFamily="34" charset="0"/>
                  <a:cs typeface="Times New Roman" panose="02020603050405020304" pitchFamily="18" charset="0"/>
                </a:rPr>
                <a:t>D</a:t>
              </a:r>
              <a:r>
                <a:rPr lang="fr-FR" sz="1600" dirty="0" smtClean="0">
                  <a:ea typeface="Calibri" panose="020F0502020204030204" pitchFamily="34" charset="0"/>
                  <a:cs typeface="Times New Roman" panose="02020603050405020304" pitchFamily="18" charset="0"/>
                </a:rPr>
                <a:t>istances </a:t>
              </a:r>
              <a:r>
                <a:rPr lang="fr-FR" sz="1600" dirty="0">
                  <a:ea typeface="Calibri" panose="020F0502020204030204" pitchFamily="34" charset="0"/>
                  <a:cs typeface="Times New Roman" panose="02020603050405020304" pitchFamily="18" charset="0"/>
                </a:rPr>
                <a:t>inter-particules </a:t>
              </a:r>
              <a:r>
                <a:rPr lang="fr-FR" sz="1600" dirty="0" smtClean="0">
                  <a:ea typeface="Calibri" panose="020F0502020204030204" pitchFamily="34" charset="0"/>
                  <a:cs typeface="Times New Roman" panose="02020603050405020304" pitchFamily="18" charset="0"/>
                </a:rPr>
                <a:t>grandes</a:t>
              </a:r>
            </a:p>
            <a:p>
              <a:pPr marL="285750" lvl="0" indent="-285750">
                <a:lnSpc>
                  <a:spcPct val="115000"/>
                </a:lnSpc>
                <a:spcAft>
                  <a:spcPts val="0"/>
                </a:spcAft>
                <a:buFont typeface="Wingdings" panose="05000000000000000000" pitchFamily="2" charset="2"/>
                <a:buChar char="ü"/>
              </a:pPr>
              <a:r>
                <a:rPr lang="fr-FR" sz="1600" dirty="0" smtClean="0">
                  <a:ea typeface="Calibri" panose="020F0502020204030204" pitchFamily="34" charset="0"/>
                  <a:cs typeface="Times New Roman" panose="02020603050405020304" pitchFamily="18" charset="0"/>
                </a:rPr>
                <a:t>Particules soumises à l’agitation thermique</a:t>
              </a:r>
            </a:p>
            <a:p>
              <a:pPr marL="285750" lvl="0" indent="-285750">
                <a:lnSpc>
                  <a:spcPct val="115000"/>
                </a:lnSpc>
                <a:spcAft>
                  <a:spcPts val="0"/>
                </a:spcAft>
                <a:buFont typeface="Wingdings" panose="05000000000000000000" pitchFamily="2" charset="2"/>
                <a:buChar char="ü"/>
              </a:pPr>
              <a:r>
                <a:rPr lang="fr-FR" sz="1600" dirty="0" smtClean="0">
                  <a:ea typeface="Calibri" panose="020F0502020204030204" pitchFamily="34" charset="0"/>
                  <a:cs typeface="Times New Roman" panose="02020603050405020304" pitchFamily="18" charset="0"/>
                </a:rPr>
                <a:t>Compressible et dilatable</a:t>
              </a:r>
              <a:endParaRPr lang="fr-FR" sz="1600" dirty="0">
                <a:effectLst/>
                <a:ea typeface="Calibri" panose="020F0502020204030204" pitchFamily="34" charset="0"/>
                <a:cs typeface="Times New Roman" panose="02020603050405020304" pitchFamily="18" charset="0"/>
              </a:endParaRPr>
            </a:p>
          </p:txBody>
        </p:sp>
      </p:grpSp>
      <p:grpSp>
        <p:nvGrpSpPr>
          <p:cNvPr id="30" name="Groupe 29"/>
          <p:cNvGrpSpPr/>
          <p:nvPr/>
        </p:nvGrpSpPr>
        <p:grpSpPr>
          <a:xfrm>
            <a:off x="2700322" y="5784850"/>
            <a:ext cx="1810718" cy="984587"/>
            <a:chOff x="2700322" y="5784850"/>
            <a:chExt cx="1810718" cy="984587"/>
          </a:xfrm>
        </p:grpSpPr>
        <p:sp>
          <p:nvSpPr>
            <p:cNvPr id="11" name="Rectangle 10"/>
            <p:cNvSpPr/>
            <p:nvPr/>
          </p:nvSpPr>
          <p:spPr>
            <a:xfrm>
              <a:off x="2901904" y="6377278"/>
              <a:ext cx="1510413" cy="392159"/>
            </a:xfrm>
            <a:prstGeom prst="rect">
              <a:avLst/>
            </a:prstGeom>
            <a:ln w="28575">
              <a:solidFill>
                <a:srgbClr val="00B050"/>
              </a:solidFill>
            </a:ln>
          </p:spPr>
          <p:txBody>
            <a:bodyPr wrap="none">
              <a:spAutoFit/>
            </a:bodyPr>
            <a:lstStyle/>
            <a:p>
              <a:pPr>
                <a:lnSpc>
                  <a:spcPct val="115000"/>
                </a:lnSpc>
                <a:spcAft>
                  <a:spcPts val="1000"/>
                </a:spcAft>
              </a:pPr>
              <a:r>
                <a:rPr lang="fr-FR" dirty="0" smtClean="0">
                  <a:ea typeface="Calibri" panose="020F0502020204030204" pitchFamily="34" charset="0"/>
                  <a:cs typeface="Times New Roman" panose="02020603050405020304" pitchFamily="18" charset="0"/>
                </a:rPr>
                <a:t>Etat condensé</a:t>
              </a:r>
              <a:endParaRPr lang="fr-FR" dirty="0">
                <a:ea typeface="Calibri" panose="020F0502020204030204" pitchFamily="34" charset="0"/>
                <a:cs typeface="Times New Roman" panose="02020603050405020304" pitchFamily="18" charset="0"/>
              </a:endParaRPr>
            </a:p>
          </p:txBody>
        </p:sp>
        <p:cxnSp>
          <p:nvCxnSpPr>
            <p:cNvPr id="16" name="Connecteur droit avec flèche 15"/>
            <p:cNvCxnSpPr/>
            <p:nvPr/>
          </p:nvCxnSpPr>
          <p:spPr>
            <a:xfrm>
              <a:off x="2700322" y="5784850"/>
              <a:ext cx="515318" cy="5380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a:off x="4038600" y="5862511"/>
              <a:ext cx="472440" cy="4489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e 30"/>
          <p:cNvGrpSpPr/>
          <p:nvPr/>
        </p:nvGrpSpPr>
        <p:grpSpPr>
          <a:xfrm>
            <a:off x="6963020" y="5885972"/>
            <a:ext cx="1304680" cy="817608"/>
            <a:chOff x="6963020" y="5885972"/>
            <a:chExt cx="1304680" cy="817608"/>
          </a:xfrm>
        </p:grpSpPr>
        <p:sp>
          <p:nvSpPr>
            <p:cNvPr id="12" name="Rectangle 11"/>
            <p:cNvSpPr/>
            <p:nvPr/>
          </p:nvSpPr>
          <p:spPr>
            <a:xfrm>
              <a:off x="7125656" y="6311421"/>
              <a:ext cx="1142044" cy="392159"/>
            </a:xfrm>
            <a:prstGeom prst="rect">
              <a:avLst/>
            </a:prstGeom>
            <a:ln w="28575">
              <a:solidFill>
                <a:srgbClr val="00B050"/>
              </a:solidFill>
            </a:ln>
          </p:spPr>
          <p:txBody>
            <a:bodyPr wrap="none">
              <a:spAutoFit/>
            </a:bodyPr>
            <a:lstStyle/>
            <a:p>
              <a:pPr>
                <a:lnSpc>
                  <a:spcPct val="115000"/>
                </a:lnSpc>
                <a:spcAft>
                  <a:spcPts val="1000"/>
                </a:spcAft>
              </a:pPr>
              <a:r>
                <a:rPr lang="fr-FR" dirty="0" smtClean="0">
                  <a:ea typeface="Calibri" panose="020F0502020204030204" pitchFamily="34" charset="0"/>
                  <a:cs typeface="Times New Roman" panose="02020603050405020304" pitchFamily="18" charset="0"/>
                </a:rPr>
                <a:t>Etat fluide</a:t>
              </a:r>
              <a:endParaRPr lang="fr-FR" dirty="0">
                <a:ea typeface="Calibri" panose="020F0502020204030204" pitchFamily="34" charset="0"/>
                <a:cs typeface="Times New Roman" panose="02020603050405020304" pitchFamily="18" charset="0"/>
              </a:endParaRPr>
            </a:p>
          </p:txBody>
        </p:sp>
        <p:cxnSp>
          <p:nvCxnSpPr>
            <p:cNvPr id="25" name="Connecteur droit avec flèche 24"/>
            <p:cNvCxnSpPr/>
            <p:nvPr/>
          </p:nvCxnSpPr>
          <p:spPr>
            <a:xfrm>
              <a:off x="6963020" y="5885972"/>
              <a:ext cx="325271" cy="38638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flipH="1">
              <a:off x="7852099" y="5913325"/>
              <a:ext cx="415601" cy="37089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812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8016FA6-15B8-42A9-B13A-EB84C6A4B01F}" type="slidenum">
              <a:rPr lang="fr-FR" smtClean="0"/>
              <a:t>14</a:t>
            </a:fld>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
        <p:nvSpPr>
          <p:cNvPr id="6" name="Rectangle 5"/>
          <p:cNvSpPr/>
          <p:nvPr/>
        </p:nvSpPr>
        <p:spPr>
          <a:xfrm>
            <a:off x="3147156" y="167203"/>
            <a:ext cx="5665077" cy="461665"/>
          </a:xfrm>
          <a:prstGeom prst="rect">
            <a:avLst/>
          </a:prstGeom>
        </p:spPr>
        <p:txBody>
          <a:bodyPr wrap="none">
            <a:spAutoFit/>
          </a:bodyPr>
          <a:lstStyle/>
          <a:p>
            <a:r>
              <a:rPr lang="fr-FR" sz="2400" b="1" dirty="0"/>
              <a:t>Chapitre 1 : Bases de la thermodynamique </a:t>
            </a:r>
          </a:p>
        </p:txBody>
      </p:sp>
      <p:sp>
        <p:nvSpPr>
          <p:cNvPr id="7" name="ZoneTexte 6"/>
          <p:cNvSpPr txBox="1"/>
          <p:nvPr/>
        </p:nvSpPr>
        <p:spPr>
          <a:xfrm>
            <a:off x="841248" y="1031812"/>
            <a:ext cx="4261104" cy="461665"/>
          </a:xfrm>
          <a:prstGeom prst="rect">
            <a:avLst/>
          </a:prstGeom>
          <a:noFill/>
        </p:spPr>
        <p:txBody>
          <a:bodyPr wrap="square" rtlCol="0">
            <a:spAutoFit/>
          </a:bodyPr>
          <a:lstStyle/>
          <a:p>
            <a:r>
              <a:rPr lang="fr-FR" sz="2400" b="1" dirty="0" smtClean="0">
                <a:solidFill>
                  <a:srgbClr val="FF0000"/>
                </a:solidFill>
              </a:rPr>
              <a:t>Système thermodynamique : </a:t>
            </a:r>
            <a:endParaRPr lang="fr-FR" sz="2400" b="1" dirty="0">
              <a:solidFill>
                <a:srgbClr val="FF0000"/>
              </a:solidFill>
            </a:endParaRPr>
          </a:p>
        </p:txBody>
      </p:sp>
      <p:sp>
        <p:nvSpPr>
          <p:cNvPr id="2" name="Rectangle 1"/>
          <p:cNvSpPr/>
          <p:nvPr/>
        </p:nvSpPr>
        <p:spPr>
          <a:xfrm>
            <a:off x="2554634" y="1692467"/>
            <a:ext cx="7151073" cy="646331"/>
          </a:xfrm>
          <a:prstGeom prst="rect">
            <a:avLst/>
          </a:prstGeom>
          <a:solidFill>
            <a:schemeClr val="accent1">
              <a:lumMod val="20000"/>
              <a:lumOff val="80000"/>
            </a:schemeClr>
          </a:solidFill>
        </p:spPr>
        <p:txBody>
          <a:bodyPr wrap="square">
            <a:spAutoFit/>
          </a:bodyPr>
          <a:lstStyle/>
          <a:p>
            <a:r>
              <a:rPr lang="fr-FR" dirty="0" smtClean="0">
                <a:latin typeface="Times New Roman" panose="02020603050405020304" pitchFamily="18" charset="0"/>
                <a:ea typeface="Calibri" panose="020F0502020204030204" pitchFamily="34" charset="0"/>
              </a:rPr>
              <a:t>C’est un corps délimité </a:t>
            </a:r>
            <a:r>
              <a:rPr lang="fr-FR" dirty="0">
                <a:latin typeface="Times New Roman" panose="02020603050405020304" pitchFamily="18" charset="0"/>
                <a:ea typeface="Calibri" panose="020F0502020204030204" pitchFamily="34" charset="0"/>
              </a:rPr>
              <a:t>par une surface fermée (réelle ou </a:t>
            </a:r>
            <a:r>
              <a:rPr lang="fr-FR" dirty="0" smtClean="0">
                <a:latin typeface="Times New Roman" panose="02020603050405020304" pitchFamily="18" charset="0"/>
                <a:ea typeface="Calibri" panose="020F0502020204030204" pitchFamily="34" charset="0"/>
              </a:rPr>
              <a:t>fictive), à </a:t>
            </a:r>
            <a:r>
              <a:rPr lang="fr-FR" dirty="0">
                <a:latin typeface="Times New Roman" panose="02020603050405020304" pitchFamily="18" charset="0"/>
                <a:ea typeface="Calibri" panose="020F0502020204030204" pitchFamily="34" charset="0"/>
              </a:rPr>
              <a:t>travers </a:t>
            </a:r>
            <a:r>
              <a:rPr lang="fr-FR" dirty="0" smtClean="0">
                <a:latin typeface="Times New Roman" panose="02020603050405020304" pitchFamily="18" charset="0"/>
                <a:ea typeface="Calibri" panose="020F0502020204030204" pitchFamily="34" charset="0"/>
              </a:rPr>
              <a:t>laquelle se </a:t>
            </a:r>
            <a:r>
              <a:rPr lang="fr-FR" dirty="0">
                <a:latin typeface="Times New Roman" panose="02020603050405020304" pitchFamily="18" charset="0"/>
                <a:ea typeface="Calibri" panose="020F0502020204030204" pitchFamily="34" charset="0"/>
              </a:rPr>
              <a:t>produisent des transferts d’énergie ou de matière.</a:t>
            </a:r>
            <a:endParaRPr lang="fr-FR" dirty="0"/>
          </a:p>
        </p:txBody>
      </p:sp>
      <p:graphicFrame>
        <p:nvGraphicFramePr>
          <p:cNvPr id="18" name="Tableau 17"/>
          <p:cNvGraphicFramePr>
            <a:graphicFrameLocks noGrp="1"/>
          </p:cNvGraphicFramePr>
          <p:nvPr>
            <p:extLst>
              <p:ext uri="{D42A27DB-BD31-4B8C-83A1-F6EECF244321}">
                <p14:modId xmlns:p14="http://schemas.microsoft.com/office/powerpoint/2010/main" val="2369481105"/>
              </p:ext>
            </p:extLst>
          </p:nvPr>
        </p:nvGraphicFramePr>
        <p:xfrm>
          <a:off x="896620" y="2870979"/>
          <a:ext cx="10708640" cy="1381760"/>
        </p:xfrm>
        <a:graphic>
          <a:graphicData uri="http://schemas.openxmlformats.org/drawingml/2006/table">
            <a:tbl>
              <a:tblPr firstRow="1" bandRow="1">
                <a:effectLst>
                  <a:innerShdw blurRad="114300">
                    <a:prstClr val="black"/>
                  </a:innerShdw>
                </a:effectLst>
                <a:tableStyleId>{5C22544A-7EE6-4342-B048-85BDC9FD1C3A}</a:tableStyleId>
              </a:tblPr>
              <a:tblGrid>
                <a:gridCol w="2677160">
                  <a:extLst>
                    <a:ext uri="{9D8B030D-6E8A-4147-A177-3AD203B41FA5}">
                      <a16:colId xmlns:a16="http://schemas.microsoft.com/office/drawing/2014/main" val="1815055247"/>
                    </a:ext>
                  </a:extLst>
                </a:gridCol>
                <a:gridCol w="2677160">
                  <a:extLst>
                    <a:ext uri="{9D8B030D-6E8A-4147-A177-3AD203B41FA5}">
                      <a16:colId xmlns:a16="http://schemas.microsoft.com/office/drawing/2014/main" val="3008795583"/>
                    </a:ext>
                  </a:extLst>
                </a:gridCol>
                <a:gridCol w="2677160">
                  <a:extLst>
                    <a:ext uri="{9D8B030D-6E8A-4147-A177-3AD203B41FA5}">
                      <a16:colId xmlns:a16="http://schemas.microsoft.com/office/drawing/2014/main" val="704422544"/>
                    </a:ext>
                  </a:extLst>
                </a:gridCol>
                <a:gridCol w="2677160">
                  <a:extLst>
                    <a:ext uri="{9D8B030D-6E8A-4147-A177-3AD203B41FA5}">
                      <a16:colId xmlns:a16="http://schemas.microsoft.com/office/drawing/2014/main" val="162796140"/>
                    </a:ext>
                  </a:extLst>
                </a:gridCol>
              </a:tblGrid>
              <a:tr h="370840">
                <a:tc>
                  <a:txBody>
                    <a:bodyPr/>
                    <a:lstStyle/>
                    <a:p>
                      <a:pPr algn="ctr"/>
                      <a:r>
                        <a:rPr lang="fr-FR" dirty="0" smtClean="0"/>
                        <a:t>Système thermodynamique</a:t>
                      </a:r>
                      <a:endParaRPr lang="fr-FR" dirty="0"/>
                    </a:p>
                  </a:txBody>
                  <a:tcPr/>
                </a:tc>
                <a:tc>
                  <a:txBody>
                    <a:bodyPr/>
                    <a:lstStyle/>
                    <a:p>
                      <a:pPr algn="ctr"/>
                      <a:r>
                        <a:rPr lang="fr-FR" dirty="0" smtClean="0"/>
                        <a:t>Fermé</a:t>
                      </a:r>
                      <a:endParaRPr lang="fr-FR" dirty="0"/>
                    </a:p>
                  </a:txBody>
                  <a:tcPr/>
                </a:tc>
                <a:tc>
                  <a:txBody>
                    <a:bodyPr/>
                    <a:lstStyle/>
                    <a:p>
                      <a:pPr algn="ctr"/>
                      <a:r>
                        <a:rPr lang="fr-FR" dirty="0" smtClean="0"/>
                        <a:t>Ouvert </a:t>
                      </a:r>
                      <a:endParaRPr lang="fr-FR" dirty="0"/>
                    </a:p>
                  </a:txBody>
                  <a:tcPr/>
                </a:tc>
                <a:tc>
                  <a:txBody>
                    <a:bodyPr/>
                    <a:lstStyle/>
                    <a:p>
                      <a:pPr algn="ctr"/>
                      <a:r>
                        <a:rPr lang="fr-FR" dirty="0" smtClean="0"/>
                        <a:t>Isolé</a:t>
                      </a:r>
                      <a:r>
                        <a:rPr lang="fr-FR" baseline="0" dirty="0" smtClean="0"/>
                        <a:t> ou adiabatique</a:t>
                      </a:r>
                      <a:endParaRPr lang="fr-FR" dirty="0"/>
                    </a:p>
                  </a:txBody>
                  <a:tcPr/>
                </a:tc>
                <a:extLst>
                  <a:ext uri="{0D108BD9-81ED-4DB2-BD59-A6C34878D82A}">
                    <a16:rowId xmlns:a16="http://schemas.microsoft.com/office/drawing/2014/main" val="1724935978"/>
                  </a:ext>
                </a:extLst>
              </a:tr>
              <a:tr h="370840">
                <a:tc>
                  <a:txBody>
                    <a:bodyPr/>
                    <a:lstStyle/>
                    <a:p>
                      <a:pPr algn="ctr"/>
                      <a:r>
                        <a:rPr lang="fr-FR" dirty="0" smtClean="0"/>
                        <a:t>Echange</a:t>
                      </a:r>
                      <a:r>
                        <a:rPr lang="fr-FR" baseline="0" dirty="0" smtClean="0"/>
                        <a:t> d’énergie</a:t>
                      </a:r>
                      <a:endParaRPr lang="fr-FR" dirty="0"/>
                    </a:p>
                  </a:txBody>
                  <a:tcPr/>
                </a:tc>
                <a:tc>
                  <a:txBody>
                    <a:bodyPr/>
                    <a:lstStyle/>
                    <a:p>
                      <a:endParaRPr lang="fr-FR"/>
                    </a:p>
                  </a:txBody>
                  <a:tcPr/>
                </a:tc>
                <a:tc>
                  <a:txBody>
                    <a:bodyPr/>
                    <a:lstStyle/>
                    <a:p>
                      <a:pPr algn="ctr"/>
                      <a:endParaRPr lang="fr-FR" dirty="0"/>
                    </a:p>
                  </a:txBody>
                  <a:tcPr/>
                </a:tc>
                <a:tc>
                  <a:txBody>
                    <a:bodyPr/>
                    <a:lstStyle/>
                    <a:p>
                      <a:pPr algn="ctr"/>
                      <a:endParaRPr lang="fr-FR" dirty="0"/>
                    </a:p>
                  </a:txBody>
                  <a:tcPr/>
                </a:tc>
                <a:extLst>
                  <a:ext uri="{0D108BD9-81ED-4DB2-BD59-A6C34878D82A}">
                    <a16:rowId xmlns:a16="http://schemas.microsoft.com/office/drawing/2014/main" val="267679103"/>
                  </a:ext>
                </a:extLst>
              </a:tr>
              <a:tr h="370840">
                <a:tc>
                  <a:txBody>
                    <a:bodyPr/>
                    <a:lstStyle/>
                    <a:p>
                      <a:pPr algn="ctr"/>
                      <a:r>
                        <a:rPr lang="fr-FR" dirty="0" smtClean="0"/>
                        <a:t>Echange de matière </a:t>
                      </a:r>
                      <a:endParaRPr lang="fr-FR" dirty="0"/>
                    </a:p>
                  </a:txBody>
                  <a:tcPr/>
                </a:tc>
                <a:tc>
                  <a:txBody>
                    <a:bodyPr/>
                    <a:lstStyle/>
                    <a:p>
                      <a:endParaRPr lang="fr-FR" dirty="0"/>
                    </a:p>
                  </a:txBody>
                  <a:tcPr/>
                </a:tc>
                <a:tc>
                  <a:txBody>
                    <a:bodyPr/>
                    <a:lstStyle/>
                    <a:p>
                      <a:pPr algn="ctr"/>
                      <a:endParaRPr lang="fr-FR" dirty="0"/>
                    </a:p>
                  </a:txBody>
                  <a:tcPr/>
                </a:tc>
                <a:tc>
                  <a:txBody>
                    <a:bodyPr/>
                    <a:lstStyle/>
                    <a:p>
                      <a:pPr algn="ctr"/>
                      <a:endParaRPr lang="fr-FR" dirty="0"/>
                    </a:p>
                  </a:txBody>
                  <a:tcPr/>
                </a:tc>
                <a:extLst>
                  <a:ext uri="{0D108BD9-81ED-4DB2-BD59-A6C34878D82A}">
                    <a16:rowId xmlns:a16="http://schemas.microsoft.com/office/drawing/2014/main" val="1503681816"/>
                  </a:ext>
                </a:extLst>
              </a:tr>
            </a:tbl>
          </a:graphicData>
        </a:graphic>
      </p:graphicFrame>
      <p:grpSp>
        <p:nvGrpSpPr>
          <p:cNvPr id="20" name="Groupe 19"/>
          <p:cNvGrpSpPr/>
          <p:nvPr/>
        </p:nvGrpSpPr>
        <p:grpSpPr>
          <a:xfrm>
            <a:off x="6531628" y="4374904"/>
            <a:ext cx="2357180" cy="2338459"/>
            <a:chOff x="6531628" y="4374904"/>
            <a:chExt cx="2357180" cy="2338459"/>
          </a:xfrm>
        </p:grpSpPr>
        <p:pic>
          <p:nvPicPr>
            <p:cNvPr id="3074" name="Picture 2" descr="Image result for seringu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14" t="5084" r="5425" b="21208"/>
            <a:stretch/>
          </p:blipFill>
          <p:spPr bwMode="auto">
            <a:xfrm>
              <a:off x="6531628" y="4374904"/>
              <a:ext cx="1666341" cy="13698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3078" name="Picture 6" descr="https://4.bp.blogspot.com/-8Z2VnIGcRyQ/U2uKVfCxpWI/AAAAAAAAAhc/vBAzEhBfpRA/s1600/systems.jpg"/>
            <p:cNvPicPr>
              <a:picLocks noChangeAspect="1" noChangeArrowheads="1"/>
            </p:cNvPicPr>
            <p:nvPr/>
          </p:nvPicPr>
          <p:blipFill rotWithShape="1">
            <a:blip r:embed="rId4">
              <a:extLst>
                <a:ext uri="{28A0092B-C50C-407E-A947-70E740481C1C}">
                  <a14:useLocalDpi xmlns:a14="http://schemas.microsoft.com/office/drawing/2010/main" val="0"/>
                </a:ext>
              </a:extLst>
            </a:blip>
            <a:srcRect t="6688" r="74044" b="22759"/>
            <a:stretch/>
          </p:blipFill>
          <p:spPr bwMode="auto">
            <a:xfrm>
              <a:off x="7934499" y="5059823"/>
              <a:ext cx="954309" cy="16535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grpSp>
      <p:grpSp>
        <p:nvGrpSpPr>
          <p:cNvPr id="19" name="Groupe 18"/>
          <p:cNvGrpSpPr/>
          <p:nvPr/>
        </p:nvGrpSpPr>
        <p:grpSpPr>
          <a:xfrm>
            <a:off x="3612289" y="4394589"/>
            <a:ext cx="2324257" cy="2191151"/>
            <a:chOff x="3612289" y="4394589"/>
            <a:chExt cx="2324257" cy="2191151"/>
          </a:xfrm>
        </p:grpSpPr>
        <p:pic>
          <p:nvPicPr>
            <p:cNvPr id="3084" name="Picture 12" descr="Image result for ballon de fo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2289" y="4394589"/>
              <a:ext cx="1490063" cy="14920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3080" name="Picture 8" descr="https://4.bp.blogspot.com/-8Z2VnIGcRyQ/U2uKVfCxpWI/AAAAAAAAAhc/vBAzEhBfpRA/s1600/systems.jpg"/>
            <p:cNvPicPr>
              <a:picLocks noChangeAspect="1" noChangeArrowheads="1"/>
            </p:cNvPicPr>
            <p:nvPr/>
          </p:nvPicPr>
          <p:blipFill rotWithShape="1">
            <a:blip r:embed="rId4">
              <a:extLst>
                <a:ext uri="{28A0092B-C50C-407E-A947-70E740481C1C}">
                  <a14:useLocalDpi xmlns:a14="http://schemas.microsoft.com/office/drawing/2010/main" val="0"/>
                </a:ext>
              </a:extLst>
            </a:blip>
            <a:srcRect l="30132" t="566" r="48107" b="25495"/>
            <a:stretch/>
          </p:blipFill>
          <p:spPr bwMode="auto">
            <a:xfrm>
              <a:off x="5079893" y="4882151"/>
              <a:ext cx="856653" cy="17035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grpSp>
      <p:grpSp>
        <p:nvGrpSpPr>
          <p:cNvPr id="21" name="Groupe 20"/>
          <p:cNvGrpSpPr/>
          <p:nvPr/>
        </p:nvGrpSpPr>
        <p:grpSpPr>
          <a:xfrm>
            <a:off x="9561438" y="4323197"/>
            <a:ext cx="1992289" cy="2210836"/>
            <a:chOff x="9561438" y="4323197"/>
            <a:chExt cx="1992289" cy="2210836"/>
          </a:xfrm>
        </p:grpSpPr>
        <p:pic>
          <p:nvPicPr>
            <p:cNvPr id="3076" name="Picture 4" descr="Image result for thermo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445" t="-238" r="35717" b="623"/>
            <a:stretch/>
          </p:blipFill>
          <p:spPr bwMode="auto">
            <a:xfrm>
              <a:off x="9561438" y="4323197"/>
              <a:ext cx="841524" cy="22108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3082" name="Picture 10" descr="https://4.bp.blogspot.com/-8Z2VnIGcRyQ/U2uKVfCxpWI/AAAAAAAAAhc/vBAzEhBfpRA/s1600/systems.jpg"/>
            <p:cNvPicPr>
              <a:picLocks noChangeAspect="1" noChangeArrowheads="1"/>
            </p:cNvPicPr>
            <p:nvPr/>
          </p:nvPicPr>
          <p:blipFill rotWithShape="1">
            <a:blip r:embed="rId4">
              <a:extLst>
                <a:ext uri="{28A0092B-C50C-407E-A947-70E740481C1C}">
                  <a14:useLocalDpi xmlns:a14="http://schemas.microsoft.com/office/drawing/2010/main" val="0"/>
                </a:ext>
              </a:extLst>
            </a:blip>
            <a:srcRect l="61510" r="1888" b="12007"/>
            <a:stretch/>
          </p:blipFill>
          <p:spPr bwMode="auto">
            <a:xfrm>
              <a:off x="10663350" y="4696623"/>
              <a:ext cx="890377" cy="14639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grpSp>
      <p:sp>
        <p:nvSpPr>
          <p:cNvPr id="22" name="ZoneTexte 21"/>
          <p:cNvSpPr txBox="1"/>
          <p:nvPr/>
        </p:nvSpPr>
        <p:spPr>
          <a:xfrm>
            <a:off x="4425798" y="3551351"/>
            <a:ext cx="1510748" cy="923330"/>
          </a:xfrm>
          <a:prstGeom prst="rect">
            <a:avLst/>
          </a:prstGeom>
          <a:noFill/>
        </p:spPr>
        <p:txBody>
          <a:bodyPr wrap="square" rtlCol="0">
            <a:spAutoFit/>
          </a:bodyPr>
          <a:lstStyle/>
          <a:p>
            <a:pPr fontAlgn="t"/>
            <a:r>
              <a:rPr lang="fr-FR" b="1" dirty="0"/>
              <a:t>Oui </a:t>
            </a:r>
            <a:endParaRPr lang="fr-FR" dirty="0"/>
          </a:p>
          <a:p>
            <a:pPr fontAlgn="t"/>
            <a:r>
              <a:rPr lang="fr-FR" b="1" dirty="0"/>
              <a:t>Non</a:t>
            </a:r>
          </a:p>
          <a:p>
            <a:endParaRPr lang="fr-FR" dirty="0"/>
          </a:p>
        </p:txBody>
      </p:sp>
      <p:sp>
        <p:nvSpPr>
          <p:cNvPr id="29" name="ZoneTexte 28"/>
          <p:cNvSpPr txBox="1"/>
          <p:nvPr/>
        </p:nvSpPr>
        <p:spPr>
          <a:xfrm>
            <a:off x="7280400" y="3546353"/>
            <a:ext cx="1510748" cy="923330"/>
          </a:xfrm>
          <a:prstGeom prst="rect">
            <a:avLst/>
          </a:prstGeom>
          <a:noFill/>
        </p:spPr>
        <p:txBody>
          <a:bodyPr wrap="square" rtlCol="0">
            <a:spAutoFit/>
          </a:bodyPr>
          <a:lstStyle/>
          <a:p>
            <a:pPr fontAlgn="t"/>
            <a:r>
              <a:rPr lang="fr-FR" b="1" dirty="0"/>
              <a:t>Oui </a:t>
            </a:r>
            <a:endParaRPr lang="fr-FR" dirty="0"/>
          </a:p>
          <a:p>
            <a:pPr fontAlgn="t"/>
            <a:r>
              <a:rPr lang="fr-FR" b="1" dirty="0" smtClean="0"/>
              <a:t>Oui</a:t>
            </a:r>
            <a:endParaRPr lang="fr-FR" b="1" dirty="0"/>
          </a:p>
          <a:p>
            <a:endParaRPr lang="fr-FR" dirty="0"/>
          </a:p>
        </p:txBody>
      </p:sp>
      <p:sp>
        <p:nvSpPr>
          <p:cNvPr id="30" name="ZoneTexte 29"/>
          <p:cNvSpPr txBox="1"/>
          <p:nvPr/>
        </p:nvSpPr>
        <p:spPr>
          <a:xfrm>
            <a:off x="9963452" y="3546353"/>
            <a:ext cx="1510748" cy="923330"/>
          </a:xfrm>
          <a:prstGeom prst="rect">
            <a:avLst/>
          </a:prstGeom>
          <a:noFill/>
        </p:spPr>
        <p:txBody>
          <a:bodyPr wrap="square" rtlCol="0">
            <a:spAutoFit/>
          </a:bodyPr>
          <a:lstStyle/>
          <a:p>
            <a:pPr fontAlgn="t"/>
            <a:r>
              <a:rPr lang="fr-FR" b="1" dirty="0" smtClean="0"/>
              <a:t>Non </a:t>
            </a:r>
            <a:endParaRPr lang="fr-FR" dirty="0"/>
          </a:p>
          <a:p>
            <a:pPr fontAlgn="t"/>
            <a:r>
              <a:rPr lang="fr-FR" b="1" dirty="0" smtClean="0"/>
              <a:t>Non</a:t>
            </a:r>
            <a:endParaRPr lang="fr-FR" b="1" dirty="0"/>
          </a:p>
          <a:p>
            <a:endParaRPr lang="fr-FR" dirty="0"/>
          </a:p>
        </p:txBody>
      </p:sp>
    </p:spTree>
    <p:extLst>
      <p:ext uri="{BB962C8B-B14F-4D97-AF65-F5344CB8AC3E}">
        <p14:creationId xmlns:p14="http://schemas.microsoft.com/office/powerpoint/2010/main" val="332833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8016FA6-15B8-42A9-B13A-EB84C6A4B01F}" type="slidenum">
              <a:rPr lang="fr-FR" smtClean="0"/>
              <a:t>15</a:t>
            </a:fld>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
        <p:nvSpPr>
          <p:cNvPr id="6" name="Rectangle 5"/>
          <p:cNvSpPr/>
          <p:nvPr/>
        </p:nvSpPr>
        <p:spPr>
          <a:xfrm>
            <a:off x="3147156" y="167203"/>
            <a:ext cx="5665077" cy="461665"/>
          </a:xfrm>
          <a:prstGeom prst="rect">
            <a:avLst/>
          </a:prstGeom>
        </p:spPr>
        <p:txBody>
          <a:bodyPr wrap="none">
            <a:spAutoFit/>
          </a:bodyPr>
          <a:lstStyle/>
          <a:p>
            <a:r>
              <a:rPr lang="fr-FR" sz="2400" b="1" dirty="0"/>
              <a:t>Chapitre 1 : Bases de la thermodynamique </a:t>
            </a:r>
          </a:p>
        </p:txBody>
      </p:sp>
      <p:sp>
        <p:nvSpPr>
          <p:cNvPr id="7" name="ZoneTexte 6"/>
          <p:cNvSpPr txBox="1"/>
          <p:nvPr/>
        </p:nvSpPr>
        <p:spPr>
          <a:xfrm>
            <a:off x="841248" y="748907"/>
            <a:ext cx="2617944" cy="461665"/>
          </a:xfrm>
          <a:prstGeom prst="rect">
            <a:avLst/>
          </a:prstGeom>
          <a:noFill/>
        </p:spPr>
        <p:txBody>
          <a:bodyPr wrap="square" rtlCol="0">
            <a:spAutoFit/>
          </a:bodyPr>
          <a:lstStyle/>
          <a:p>
            <a:r>
              <a:rPr lang="fr-FR" sz="2400" b="1" dirty="0" smtClean="0">
                <a:solidFill>
                  <a:srgbClr val="FF0000"/>
                </a:solidFill>
              </a:rPr>
              <a:t>Paramètres d’état : </a:t>
            </a:r>
            <a:endParaRPr lang="fr-FR" sz="2400" b="1" dirty="0">
              <a:solidFill>
                <a:srgbClr val="FF0000"/>
              </a:solidFill>
            </a:endParaRPr>
          </a:p>
        </p:txBody>
      </p:sp>
      <p:sp>
        <p:nvSpPr>
          <p:cNvPr id="2" name="Rectangle 1"/>
          <p:cNvSpPr/>
          <p:nvPr/>
        </p:nvSpPr>
        <p:spPr>
          <a:xfrm>
            <a:off x="1071264" y="1684443"/>
            <a:ext cx="9816860" cy="1224951"/>
          </a:xfrm>
          <a:prstGeom prst="rect">
            <a:avLst/>
          </a:prstGeom>
        </p:spPr>
        <p:txBody>
          <a:bodyPr wrap="square">
            <a:spAutoFit/>
          </a:bodyPr>
          <a:lstStyle/>
          <a:p>
            <a:pPr>
              <a:lnSpc>
                <a:spcPct val="115000"/>
              </a:lnSpc>
              <a:spcAft>
                <a:spcPts val="0"/>
              </a:spcAft>
            </a:pPr>
            <a:r>
              <a:rPr lang="fr-FR" sz="1600" dirty="0" smtClean="0">
                <a:effectLst/>
                <a:ea typeface="Calibri" panose="020F0502020204030204" pitchFamily="34" charset="0"/>
                <a:cs typeface="Times New Roman" panose="02020603050405020304" pitchFamily="18" charset="0"/>
              </a:rPr>
              <a:t>Exemple : </a:t>
            </a:r>
          </a:p>
          <a:p>
            <a:pPr marL="285750" indent="-285750">
              <a:lnSpc>
                <a:spcPct val="115000"/>
              </a:lnSpc>
              <a:spcAft>
                <a:spcPts val="0"/>
              </a:spcAft>
              <a:buFont typeface="Wingdings" panose="05000000000000000000" pitchFamily="2" charset="2"/>
              <a:buChar char="q"/>
            </a:pPr>
            <a:r>
              <a:rPr lang="fr-FR" sz="1600" dirty="0" smtClean="0">
                <a:effectLst/>
                <a:ea typeface="Calibri" panose="020F0502020204030204" pitchFamily="34" charset="0"/>
                <a:cs typeface="Times New Roman" panose="02020603050405020304" pitchFamily="18" charset="0"/>
              </a:rPr>
              <a:t>Dans le cas d’une enceinte de volume V contenant n molécules de gaz dont le comportement est modélisé par celui d’un gaz parfait (PV=</a:t>
            </a:r>
            <a:r>
              <a:rPr lang="fr-FR" sz="1600" dirty="0" err="1" smtClean="0">
                <a:effectLst/>
                <a:ea typeface="Calibri" panose="020F0502020204030204" pitchFamily="34" charset="0"/>
                <a:cs typeface="Times New Roman" panose="02020603050405020304" pitchFamily="18" charset="0"/>
              </a:rPr>
              <a:t>nRT</a:t>
            </a:r>
            <a:r>
              <a:rPr lang="fr-FR" sz="1600" dirty="0" smtClean="0">
                <a:effectLst/>
                <a:ea typeface="Calibri" panose="020F0502020204030204" pitchFamily="34" charset="0"/>
                <a:cs typeface="Times New Roman" panose="02020603050405020304" pitchFamily="18" charset="0"/>
              </a:rPr>
              <a:t>)</a:t>
            </a:r>
          </a:p>
          <a:p>
            <a:pPr marL="285750" indent="-285750">
              <a:lnSpc>
                <a:spcPct val="115000"/>
              </a:lnSpc>
              <a:spcAft>
                <a:spcPts val="0"/>
              </a:spcAft>
              <a:buFont typeface="Wingdings" panose="05000000000000000000" pitchFamily="2" charset="2"/>
              <a:buChar char="q"/>
            </a:pPr>
            <a:r>
              <a:rPr lang="fr-FR" sz="1600" dirty="0" smtClean="0">
                <a:effectLst/>
                <a:ea typeface="Calibri" panose="020F0502020204030204" pitchFamily="34" charset="0"/>
                <a:cs typeface="Times New Roman" panose="02020603050405020304" pitchFamily="18" charset="0"/>
              </a:rPr>
              <a:t>n, P, V et T sont les paramètres d’état du système </a:t>
            </a:r>
            <a:endParaRPr lang="fr-FR" sz="1400" dirty="0">
              <a:effectLst/>
              <a:ea typeface="Calibri" panose="020F0502020204030204" pitchFamily="34" charset="0"/>
              <a:cs typeface="Times New Roman" panose="02020603050405020304" pitchFamily="18" charset="0"/>
            </a:endParaRPr>
          </a:p>
        </p:txBody>
      </p:sp>
      <p:sp>
        <p:nvSpPr>
          <p:cNvPr id="8" name="Rectangle 7"/>
          <p:cNvSpPr/>
          <p:nvPr/>
        </p:nvSpPr>
        <p:spPr>
          <a:xfrm>
            <a:off x="841248" y="1210572"/>
            <a:ext cx="10450729" cy="410882"/>
          </a:xfrm>
          <a:prstGeom prst="rect">
            <a:avLst/>
          </a:prstGeom>
          <a:solidFill>
            <a:schemeClr val="accent1">
              <a:lumMod val="20000"/>
              <a:lumOff val="80000"/>
            </a:schemeClr>
          </a:solidFill>
        </p:spPr>
        <p:txBody>
          <a:bodyPr wrap="square">
            <a:spAutoFit/>
          </a:bodyPr>
          <a:lstStyle/>
          <a:p>
            <a:pPr>
              <a:lnSpc>
                <a:spcPct val="115000"/>
              </a:lnSpc>
              <a:spcAft>
                <a:spcPts val="0"/>
              </a:spcAft>
            </a:pPr>
            <a:r>
              <a:rPr lang="fr-FR" dirty="0">
                <a:ea typeface="Calibri" panose="020F0502020204030204" pitchFamily="34" charset="0"/>
                <a:cs typeface="Times New Roman" panose="02020603050405020304" pitchFamily="18" charset="0"/>
              </a:rPr>
              <a:t>Les grandeurs macroscopiques décrivant le système et susceptibles d’être modifiées lors d’une transformation</a:t>
            </a:r>
          </a:p>
        </p:txBody>
      </p:sp>
      <p:grpSp>
        <p:nvGrpSpPr>
          <p:cNvPr id="16" name="Groupe 15"/>
          <p:cNvGrpSpPr/>
          <p:nvPr/>
        </p:nvGrpSpPr>
        <p:grpSpPr>
          <a:xfrm>
            <a:off x="880595" y="4553198"/>
            <a:ext cx="7944928" cy="993108"/>
            <a:chOff x="880595" y="4553198"/>
            <a:chExt cx="7944928" cy="993108"/>
          </a:xfrm>
        </p:grpSpPr>
        <p:sp>
          <p:nvSpPr>
            <p:cNvPr id="10" name="Rectangle 9"/>
            <p:cNvSpPr/>
            <p:nvPr/>
          </p:nvSpPr>
          <p:spPr>
            <a:xfrm>
              <a:off x="880595" y="4553198"/>
              <a:ext cx="7944928" cy="392159"/>
            </a:xfrm>
            <a:prstGeom prst="rect">
              <a:avLst/>
            </a:prstGeom>
            <a:solidFill>
              <a:schemeClr val="accent1">
                <a:lumMod val="20000"/>
                <a:lumOff val="80000"/>
              </a:schemeClr>
            </a:solidFill>
          </p:spPr>
          <p:txBody>
            <a:bodyPr wrap="square">
              <a:spAutoFit/>
            </a:bodyPr>
            <a:lstStyle/>
            <a:p>
              <a:pPr>
                <a:lnSpc>
                  <a:spcPct val="115000"/>
                </a:lnSpc>
                <a:spcAft>
                  <a:spcPts val="0"/>
                </a:spcAft>
              </a:pPr>
              <a:r>
                <a:rPr lang="fr-FR" dirty="0">
                  <a:ea typeface="Calibri" panose="020F0502020204030204" pitchFamily="34" charset="0"/>
                  <a:cs typeface="Times New Roman" panose="02020603050405020304" pitchFamily="18" charset="0"/>
                </a:rPr>
                <a:t>Les grandeurs </a:t>
              </a:r>
              <a:r>
                <a:rPr lang="fr-FR" dirty="0" smtClean="0">
                  <a:ea typeface="Calibri" panose="020F0502020204030204" pitchFamily="34" charset="0"/>
                  <a:cs typeface="Times New Roman" panose="02020603050405020304" pitchFamily="18" charset="0"/>
                </a:rPr>
                <a:t>extensives : grandeurs dépendant de la quantité de matière </a:t>
              </a:r>
              <a:endParaRPr lang="fr-FR" dirty="0">
                <a:ea typeface="Calibri" panose="020F0502020204030204" pitchFamily="34" charset="0"/>
                <a:cs typeface="Times New Roman" panose="02020603050405020304" pitchFamily="18" charset="0"/>
              </a:endParaRPr>
            </a:p>
          </p:txBody>
        </p:sp>
        <p:sp>
          <p:nvSpPr>
            <p:cNvPr id="11" name="Rectangle 10"/>
            <p:cNvSpPr/>
            <p:nvPr/>
          </p:nvSpPr>
          <p:spPr>
            <a:xfrm>
              <a:off x="1071264" y="5135424"/>
              <a:ext cx="4390946" cy="410882"/>
            </a:xfrm>
            <a:prstGeom prst="rect">
              <a:avLst/>
            </a:prstGeom>
          </p:spPr>
          <p:txBody>
            <a:bodyPr wrap="none">
              <a:spAutoFit/>
            </a:bodyPr>
            <a:lstStyle/>
            <a:p>
              <a:pPr>
                <a:lnSpc>
                  <a:spcPct val="115000"/>
                </a:lnSpc>
                <a:spcAft>
                  <a:spcPts val="0"/>
                </a:spcAft>
              </a:pPr>
              <a:r>
                <a:rPr lang="fr-FR" dirty="0">
                  <a:ea typeface="Calibri" panose="020F0502020204030204" pitchFamily="34" charset="0"/>
                  <a:cs typeface="Times New Roman" panose="02020603050405020304" pitchFamily="18" charset="0"/>
                </a:rPr>
                <a:t>Exemple </a:t>
              </a:r>
              <a:r>
                <a:rPr lang="fr-FR" dirty="0" smtClean="0">
                  <a:ea typeface="Calibri" panose="020F0502020204030204" pitchFamily="34" charset="0"/>
                  <a:cs typeface="Times New Roman" panose="02020603050405020304" pitchFamily="18" charset="0"/>
                </a:rPr>
                <a:t>: masse, nombre de mole, volume…</a:t>
              </a:r>
              <a:endParaRPr lang="fr-FR" dirty="0">
                <a:ea typeface="Calibri" panose="020F0502020204030204" pitchFamily="34" charset="0"/>
                <a:cs typeface="Times New Roman" panose="02020603050405020304" pitchFamily="18" charset="0"/>
              </a:endParaRPr>
            </a:p>
          </p:txBody>
        </p:sp>
      </p:grpSp>
      <p:grpSp>
        <p:nvGrpSpPr>
          <p:cNvPr id="15" name="Groupe 14"/>
          <p:cNvGrpSpPr/>
          <p:nvPr/>
        </p:nvGrpSpPr>
        <p:grpSpPr>
          <a:xfrm>
            <a:off x="880595" y="3083821"/>
            <a:ext cx="7944928" cy="1167926"/>
            <a:chOff x="880595" y="3083821"/>
            <a:chExt cx="7944928" cy="1167926"/>
          </a:xfrm>
        </p:grpSpPr>
        <p:sp>
          <p:nvSpPr>
            <p:cNvPr id="9" name="Rectangle 8"/>
            <p:cNvSpPr/>
            <p:nvPr/>
          </p:nvSpPr>
          <p:spPr>
            <a:xfrm>
              <a:off x="880595" y="3083821"/>
              <a:ext cx="7944928" cy="410882"/>
            </a:xfrm>
            <a:prstGeom prst="rect">
              <a:avLst/>
            </a:prstGeom>
            <a:solidFill>
              <a:schemeClr val="accent1">
                <a:lumMod val="20000"/>
                <a:lumOff val="80000"/>
              </a:schemeClr>
            </a:solidFill>
          </p:spPr>
          <p:txBody>
            <a:bodyPr wrap="square">
              <a:spAutoFit/>
            </a:bodyPr>
            <a:lstStyle/>
            <a:p>
              <a:pPr>
                <a:lnSpc>
                  <a:spcPct val="115000"/>
                </a:lnSpc>
                <a:spcAft>
                  <a:spcPts val="0"/>
                </a:spcAft>
              </a:pPr>
              <a:r>
                <a:rPr lang="fr-FR" dirty="0">
                  <a:ea typeface="Calibri" panose="020F0502020204030204" pitchFamily="34" charset="0"/>
                  <a:cs typeface="Times New Roman" panose="02020603050405020304" pitchFamily="18" charset="0"/>
                </a:rPr>
                <a:t>Les grandeurs </a:t>
              </a:r>
              <a:r>
                <a:rPr lang="fr-FR" dirty="0" smtClean="0">
                  <a:ea typeface="Calibri" panose="020F0502020204030204" pitchFamily="34" charset="0"/>
                  <a:cs typeface="Times New Roman" panose="02020603050405020304" pitchFamily="18" charset="0"/>
                </a:rPr>
                <a:t>intensives : grandeurs ne dépendant pas de la quantité de matière </a:t>
              </a:r>
              <a:endParaRPr lang="fr-FR" dirty="0">
                <a:ea typeface="Calibri" panose="020F0502020204030204" pitchFamily="34" charset="0"/>
                <a:cs typeface="Times New Roman" panose="02020603050405020304" pitchFamily="18" charset="0"/>
              </a:endParaRPr>
            </a:p>
          </p:txBody>
        </p:sp>
        <p:sp>
          <p:nvSpPr>
            <p:cNvPr id="12" name="Rectangle 11"/>
            <p:cNvSpPr/>
            <p:nvPr/>
          </p:nvSpPr>
          <p:spPr>
            <a:xfrm>
              <a:off x="1071264" y="3840865"/>
              <a:ext cx="5762796" cy="410882"/>
            </a:xfrm>
            <a:prstGeom prst="rect">
              <a:avLst/>
            </a:prstGeom>
          </p:spPr>
          <p:txBody>
            <a:bodyPr wrap="none">
              <a:spAutoFit/>
            </a:bodyPr>
            <a:lstStyle/>
            <a:p>
              <a:pPr>
                <a:lnSpc>
                  <a:spcPct val="115000"/>
                </a:lnSpc>
                <a:spcAft>
                  <a:spcPts val="0"/>
                </a:spcAft>
              </a:pPr>
              <a:r>
                <a:rPr lang="fr-FR" dirty="0">
                  <a:ea typeface="Calibri" panose="020F0502020204030204" pitchFamily="34" charset="0"/>
                  <a:cs typeface="Times New Roman" panose="02020603050405020304" pitchFamily="18" charset="0"/>
                </a:rPr>
                <a:t>Exemple </a:t>
              </a:r>
              <a:r>
                <a:rPr lang="fr-FR" dirty="0" smtClean="0">
                  <a:ea typeface="Calibri" panose="020F0502020204030204" pitchFamily="34" charset="0"/>
                  <a:cs typeface="Times New Roman" panose="02020603050405020304" pitchFamily="18" charset="0"/>
                </a:rPr>
                <a:t>: Pression, température, concentration ( mol.L</a:t>
              </a:r>
              <a:r>
                <a:rPr lang="fr-FR" baseline="30000" dirty="0" smtClean="0">
                  <a:ea typeface="Calibri" panose="020F0502020204030204" pitchFamily="34" charset="0"/>
                  <a:cs typeface="Times New Roman" panose="02020603050405020304" pitchFamily="18" charset="0"/>
                </a:rPr>
                <a:t>-1</a:t>
              </a:r>
              <a:r>
                <a:rPr lang="fr-FR" dirty="0" smtClean="0">
                  <a:ea typeface="Calibri" panose="020F0502020204030204" pitchFamily="34" charset="0"/>
                  <a:cs typeface="Times New Roman" panose="02020603050405020304" pitchFamily="18" charset="0"/>
                </a:rPr>
                <a:t>)… </a:t>
              </a:r>
              <a:endParaRPr lang="fr-FR" dirty="0">
                <a:ea typeface="Calibri" panose="020F0502020204030204" pitchFamily="34" charset="0"/>
                <a:cs typeface="Times New Roman" panose="02020603050405020304" pitchFamily="18" charset="0"/>
              </a:endParaRPr>
            </a:p>
          </p:txBody>
        </p:sp>
      </p:grpSp>
      <p:grpSp>
        <p:nvGrpSpPr>
          <p:cNvPr id="17" name="Groupe 16"/>
          <p:cNvGrpSpPr/>
          <p:nvPr/>
        </p:nvGrpSpPr>
        <p:grpSpPr>
          <a:xfrm>
            <a:off x="847200" y="5638967"/>
            <a:ext cx="7965033" cy="937826"/>
            <a:chOff x="847200" y="5638967"/>
            <a:chExt cx="7965033" cy="937826"/>
          </a:xfrm>
        </p:grpSpPr>
        <p:sp>
          <p:nvSpPr>
            <p:cNvPr id="3" name="Rectangle 2"/>
            <p:cNvSpPr/>
            <p:nvPr/>
          </p:nvSpPr>
          <p:spPr>
            <a:xfrm>
              <a:off x="847200" y="5638967"/>
              <a:ext cx="2419537" cy="461665"/>
            </a:xfrm>
            <a:prstGeom prst="rect">
              <a:avLst/>
            </a:prstGeom>
          </p:spPr>
          <p:txBody>
            <a:bodyPr wrap="square">
              <a:spAutoFit/>
            </a:bodyPr>
            <a:lstStyle/>
            <a:p>
              <a:r>
                <a:rPr lang="fr-FR" sz="2400" b="1" dirty="0" smtClean="0">
                  <a:solidFill>
                    <a:srgbClr val="FF0000"/>
                  </a:solidFill>
                </a:rPr>
                <a:t>Équation d’état : </a:t>
              </a:r>
              <a:endParaRPr lang="fr-FR" sz="2400" dirty="0"/>
            </a:p>
          </p:txBody>
        </p:sp>
        <p:sp>
          <p:nvSpPr>
            <p:cNvPr id="13" name="ZoneTexte 12"/>
            <p:cNvSpPr txBox="1"/>
            <p:nvPr/>
          </p:nvSpPr>
          <p:spPr>
            <a:xfrm>
              <a:off x="880595" y="6207461"/>
              <a:ext cx="7931638" cy="369332"/>
            </a:xfrm>
            <a:prstGeom prst="rect">
              <a:avLst/>
            </a:prstGeom>
            <a:solidFill>
              <a:schemeClr val="accent1">
                <a:lumMod val="20000"/>
                <a:lumOff val="80000"/>
              </a:schemeClr>
            </a:solidFill>
          </p:spPr>
          <p:txBody>
            <a:bodyPr wrap="square" rtlCol="0">
              <a:spAutoFit/>
            </a:bodyPr>
            <a:lstStyle/>
            <a:p>
              <a:r>
                <a:rPr lang="fr-FR" dirty="0" smtClean="0"/>
                <a:t>Relation entre les paramètres d’état d’un système régissant son comportement </a:t>
              </a:r>
              <a:endParaRPr lang="fr-FR" dirty="0"/>
            </a:p>
          </p:txBody>
        </p:sp>
      </p:grpSp>
    </p:spTree>
    <p:extLst>
      <p:ext uri="{BB962C8B-B14F-4D97-AF65-F5344CB8AC3E}">
        <p14:creationId xmlns:p14="http://schemas.microsoft.com/office/powerpoint/2010/main" val="378875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8016FA6-15B8-42A9-B13A-EB84C6A4B01F}" type="slidenum">
              <a:rPr lang="fr-FR" smtClean="0"/>
              <a:t>16</a:t>
            </a:fld>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
        <p:nvSpPr>
          <p:cNvPr id="6" name="Rectangle 5"/>
          <p:cNvSpPr/>
          <p:nvPr/>
        </p:nvSpPr>
        <p:spPr>
          <a:xfrm>
            <a:off x="3147156" y="167203"/>
            <a:ext cx="5665077" cy="461665"/>
          </a:xfrm>
          <a:prstGeom prst="rect">
            <a:avLst/>
          </a:prstGeom>
        </p:spPr>
        <p:txBody>
          <a:bodyPr wrap="none">
            <a:spAutoFit/>
          </a:bodyPr>
          <a:lstStyle/>
          <a:p>
            <a:r>
              <a:rPr lang="fr-FR" sz="2400" b="1" dirty="0"/>
              <a:t>Chapitre 1 : Bases de la thermodynamique </a:t>
            </a:r>
          </a:p>
        </p:txBody>
      </p:sp>
      <p:sp>
        <p:nvSpPr>
          <p:cNvPr id="3" name="Rectangle 2"/>
          <p:cNvSpPr/>
          <p:nvPr/>
        </p:nvSpPr>
        <p:spPr>
          <a:xfrm>
            <a:off x="922242" y="851307"/>
            <a:ext cx="2419537" cy="461665"/>
          </a:xfrm>
          <a:prstGeom prst="rect">
            <a:avLst/>
          </a:prstGeom>
        </p:spPr>
        <p:txBody>
          <a:bodyPr wrap="square">
            <a:spAutoFit/>
          </a:bodyPr>
          <a:lstStyle/>
          <a:p>
            <a:r>
              <a:rPr lang="fr-FR" sz="2400" b="1" dirty="0" smtClean="0">
                <a:solidFill>
                  <a:srgbClr val="FF0000"/>
                </a:solidFill>
              </a:rPr>
              <a:t>Équations d’état : </a:t>
            </a:r>
            <a:endParaRPr lang="fr-FR" sz="2400" dirty="0"/>
          </a:p>
        </p:txBody>
      </p:sp>
      <mc:AlternateContent xmlns:mc="http://schemas.openxmlformats.org/markup-compatibility/2006" xmlns:a14="http://schemas.microsoft.com/office/drawing/2010/main">
        <mc:Choice Requires="a14">
          <p:sp>
            <p:nvSpPr>
              <p:cNvPr id="14" name="ZoneTexte 13"/>
              <p:cNvSpPr txBox="1"/>
              <p:nvPr/>
            </p:nvSpPr>
            <p:spPr>
              <a:xfrm>
                <a:off x="3433312" y="1388852"/>
                <a:ext cx="4641012" cy="1477328"/>
              </a:xfrm>
              <a:prstGeom prst="rect">
                <a:avLst/>
              </a:prstGeom>
              <a:solidFill>
                <a:schemeClr val="accent1">
                  <a:lumMod val="20000"/>
                  <a:lumOff val="80000"/>
                </a:schemeClr>
              </a:solidFill>
            </p:spPr>
            <p:txBody>
              <a:bodyPr wrap="square" rtlCol="0">
                <a:spAutoFit/>
              </a:bodyPr>
              <a:lstStyle/>
              <a:p>
                <a:r>
                  <a:rPr lang="fr-FR" dirty="0" smtClean="0"/>
                  <a:t>Equation des gaz parfait :  </a:t>
                </a:r>
              </a:p>
              <a:p>
                <a:endParaRPr lang="fr-FR" i="1" dirty="0" smtClean="0">
                  <a:latin typeface="Cambria Math" panose="02040503050406030204" pitchFamily="18" charset="0"/>
                </a:endParaRPr>
              </a:p>
              <a:p>
                <a:pPr algn="ctr"/>
                <a14:m>
                  <m:oMath xmlns:m="http://schemas.openxmlformats.org/officeDocument/2006/math">
                    <m:r>
                      <a:rPr lang="fr-FR" i="1" dirty="0" smtClean="0">
                        <a:latin typeface="Cambria Math" panose="02040503050406030204" pitchFamily="18" charset="0"/>
                      </a:rPr>
                      <m:t>𝑃𝑉</m:t>
                    </m:r>
                    <m:r>
                      <a:rPr lang="fr-FR" i="1" dirty="0" smtClean="0">
                        <a:latin typeface="Cambria Math" panose="02040503050406030204" pitchFamily="18" charset="0"/>
                      </a:rPr>
                      <m:t>=</m:t>
                    </m:r>
                    <m:r>
                      <a:rPr lang="fr-FR" i="1" dirty="0" err="1" smtClean="0">
                        <a:latin typeface="Cambria Math" panose="02040503050406030204" pitchFamily="18" charset="0"/>
                      </a:rPr>
                      <m:t>𝑛𝑅𝑇</m:t>
                    </m:r>
                  </m:oMath>
                </a14:m>
                <a:r>
                  <a:rPr lang="fr-FR" dirty="0" smtClean="0"/>
                  <a:t> </a:t>
                </a:r>
              </a:p>
              <a:p>
                <a:endParaRPr lang="fr-FR" dirty="0"/>
              </a:p>
              <a:p>
                <a:r>
                  <a:rPr lang="fr-FR" dirty="0" smtClean="0"/>
                  <a:t>R = 8, 314 J.mol</a:t>
                </a:r>
                <a:r>
                  <a:rPr lang="fr-FR" baseline="30000" dirty="0" smtClean="0"/>
                  <a:t>-1</a:t>
                </a:r>
                <a:r>
                  <a:rPr lang="fr-FR" dirty="0" smtClean="0"/>
                  <a:t>.K</a:t>
                </a:r>
                <a:r>
                  <a:rPr lang="fr-FR" baseline="30000" dirty="0" smtClean="0"/>
                  <a:t>-1   </a:t>
                </a:r>
                <a:r>
                  <a:rPr lang="fr-FR" dirty="0" smtClean="0"/>
                  <a:t>Constante des gaz parfait</a:t>
                </a:r>
              </a:p>
            </p:txBody>
          </p:sp>
        </mc:Choice>
        <mc:Fallback xmlns="">
          <p:sp>
            <p:nvSpPr>
              <p:cNvPr id="14" name="ZoneTexte 13"/>
              <p:cNvSpPr txBox="1">
                <a:spLocks noRot="1" noChangeAspect="1" noMove="1" noResize="1" noEditPoints="1" noAdjustHandles="1" noChangeArrowheads="1" noChangeShapeType="1" noTextEdit="1"/>
              </p:cNvSpPr>
              <p:nvPr/>
            </p:nvSpPr>
            <p:spPr>
              <a:xfrm>
                <a:off x="3433312" y="1388852"/>
                <a:ext cx="4641012" cy="1477328"/>
              </a:xfrm>
              <a:prstGeom prst="rect">
                <a:avLst/>
              </a:prstGeom>
              <a:blipFill>
                <a:blip r:embed="rId3"/>
                <a:stretch>
                  <a:fillRect l="-1050" t="-2479" b="-57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p:cNvSpPr txBox="1"/>
              <p:nvPr/>
            </p:nvSpPr>
            <p:spPr>
              <a:xfrm>
                <a:off x="2355010" y="3771210"/>
                <a:ext cx="6797616" cy="2310184"/>
              </a:xfrm>
              <a:prstGeom prst="rect">
                <a:avLst/>
              </a:prstGeom>
              <a:solidFill>
                <a:schemeClr val="accent1">
                  <a:lumMod val="20000"/>
                  <a:lumOff val="80000"/>
                </a:schemeClr>
              </a:solidFill>
            </p:spPr>
            <p:txBody>
              <a:bodyPr wrap="square" rtlCol="0">
                <a:spAutoFit/>
              </a:bodyPr>
              <a:lstStyle/>
              <a:p>
                <a:r>
                  <a:rPr lang="fr-FR" dirty="0" smtClean="0"/>
                  <a:t>Equation de gaz de Van der </a:t>
                </a:r>
                <a:r>
                  <a:rPr lang="fr-FR" dirty="0" err="1" smtClean="0"/>
                  <a:t>Waals</a:t>
                </a:r>
                <a:r>
                  <a:rPr lang="fr-FR" dirty="0" smtClean="0"/>
                  <a:t> : </a:t>
                </a:r>
              </a:p>
              <a:p>
                <a:endParaRPr lang="fr-FR" dirty="0" smtClean="0"/>
              </a:p>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m:t>
                      </m:r>
                      <m:r>
                        <a:rPr lang="fr-FR" i="1">
                          <a:latin typeface="Cambria Math" panose="02040503050406030204" pitchFamily="18" charset="0"/>
                        </a:rPr>
                        <m:t>𝑃</m:t>
                      </m:r>
                      <m:r>
                        <a:rPr lang="fr-FR" i="1">
                          <a:latin typeface="Cambria Math" panose="02040503050406030204" pitchFamily="18" charset="0"/>
                        </a:rPr>
                        <m:t>+</m:t>
                      </m:r>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1">
                                  <a:latin typeface="Cambria Math" panose="02040503050406030204" pitchFamily="18" charset="0"/>
                                </a:rPr>
                                <m:t>𝑛</m:t>
                              </m:r>
                            </m:e>
                            <m:sup>
                              <m:r>
                                <a:rPr lang="fr-FR" i="1">
                                  <a:latin typeface="Cambria Math" panose="02040503050406030204" pitchFamily="18" charset="0"/>
                                </a:rPr>
                                <m:t>2</m:t>
                              </m:r>
                            </m:sup>
                          </m:sSup>
                          <m:r>
                            <a:rPr lang="fr-FR" i="1">
                              <a:latin typeface="Cambria Math" panose="02040503050406030204" pitchFamily="18" charset="0"/>
                            </a:rPr>
                            <m:t>𝑎</m:t>
                          </m:r>
                        </m:num>
                        <m:den>
                          <m:sSup>
                            <m:sSupPr>
                              <m:ctrlPr>
                                <a:rPr lang="fr-FR" i="1">
                                  <a:latin typeface="Cambria Math" panose="02040503050406030204" pitchFamily="18" charset="0"/>
                                </a:rPr>
                              </m:ctrlPr>
                            </m:sSupPr>
                            <m:e>
                              <m:r>
                                <a:rPr lang="fr-FR" i="1">
                                  <a:latin typeface="Cambria Math" panose="02040503050406030204" pitchFamily="18" charset="0"/>
                                </a:rPr>
                                <m:t>𝑉</m:t>
                              </m:r>
                            </m:e>
                            <m:sup>
                              <m:r>
                                <a:rPr lang="fr-FR" i="1">
                                  <a:latin typeface="Cambria Math" panose="02040503050406030204" pitchFamily="18" charset="0"/>
                                </a:rPr>
                                <m:t>2</m:t>
                              </m:r>
                            </m:sup>
                          </m:sSup>
                        </m:den>
                      </m:f>
                      <m:r>
                        <a:rPr lang="fr-FR" i="1">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𝑉</m:t>
                          </m:r>
                          <m:r>
                            <a:rPr lang="fr-FR" i="1">
                              <a:latin typeface="Cambria Math" panose="02040503050406030204" pitchFamily="18" charset="0"/>
                            </a:rPr>
                            <m:t>−</m:t>
                          </m:r>
                          <m:r>
                            <a:rPr lang="fr-FR" i="1">
                              <a:latin typeface="Cambria Math" panose="02040503050406030204" pitchFamily="18" charset="0"/>
                            </a:rPr>
                            <m:t>𝑛𝑏</m:t>
                          </m:r>
                        </m:e>
                      </m:d>
                      <m:r>
                        <a:rPr lang="fr-FR" i="1">
                          <a:latin typeface="Cambria Math" panose="02040503050406030204" pitchFamily="18" charset="0"/>
                        </a:rPr>
                        <m:t>=</m:t>
                      </m:r>
                      <m:r>
                        <a:rPr lang="fr-FR" i="1">
                          <a:latin typeface="Cambria Math" panose="02040503050406030204" pitchFamily="18" charset="0"/>
                        </a:rPr>
                        <m:t>𝑛</m:t>
                      </m:r>
                      <m:r>
                        <a:rPr lang="fr-FR" i="1">
                          <a:latin typeface="Cambria Math" panose="02040503050406030204" pitchFamily="18" charset="0"/>
                        </a:rPr>
                        <m:t>.</m:t>
                      </m:r>
                      <m:r>
                        <a:rPr lang="fr-FR" i="1">
                          <a:latin typeface="Cambria Math" panose="02040503050406030204" pitchFamily="18" charset="0"/>
                        </a:rPr>
                        <m:t>𝑅</m:t>
                      </m:r>
                      <m:r>
                        <a:rPr lang="fr-FR" i="1">
                          <a:latin typeface="Cambria Math" panose="02040503050406030204" pitchFamily="18" charset="0"/>
                        </a:rPr>
                        <m:t>.</m:t>
                      </m:r>
                      <m:r>
                        <a:rPr lang="fr-FR" i="1">
                          <a:latin typeface="Cambria Math" panose="02040503050406030204" pitchFamily="18" charset="0"/>
                        </a:rPr>
                        <m:t>𝑇</m:t>
                      </m:r>
                    </m:oMath>
                  </m:oMathPara>
                </a14:m>
                <a:endParaRPr lang="fr-FR" dirty="0"/>
              </a:p>
              <a:p>
                <a:endParaRPr lang="fr-FR" dirty="0" smtClean="0"/>
              </a:p>
              <a:p>
                <a:r>
                  <a:rPr lang="fr-FR" dirty="0" smtClean="0"/>
                  <a:t>b = covolume correspond au volume des particules</a:t>
                </a:r>
              </a:p>
              <a:p>
                <a:r>
                  <a:rPr lang="fr-FR" dirty="0" smtClean="0"/>
                  <a:t>a = pression de cohésion entre les particules</a:t>
                </a:r>
              </a:p>
              <a:p>
                <a:endParaRPr lang="fr-FR" dirty="0" smtClean="0"/>
              </a:p>
            </p:txBody>
          </p:sp>
        </mc:Choice>
        <mc:Fallback xmlns="">
          <p:sp>
            <p:nvSpPr>
              <p:cNvPr id="16" name="ZoneTexte 15"/>
              <p:cNvSpPr txBox="1">
                <a:spLocks noRot="1" noChangeAspect="1" noMove="1" noResize="1" noEditPoints="1" noAdjustHandles="1" noChangeArrowheads="1" noChangeShapeType="1" noTextEdit="1"/>
              </p:cNvSpPr>
              <p:nvPr/>
            </p:nvSpPr>
            <p:spPr>
              <a:xfrm>
                <a:off x="2355010" y="3771210"/>
                <a:ext cx="6797616" cy="2310184"/>
              </a:xfrm>
              <a:prstGeom prst="rect">
                <a:avLst/>
              </a:prstGeom>
              <a:blipFill>
                <a:blip r:embed="rId4"/>
                <a:stretch>
                  <a:fillRect l="-717" t="-1583"/>
                </a:stretch>
              </a:blipFill>
            </p:spPr>
            <p:txBody>
              <a:bodyPr/>
              <a:lstStyle/>
              <a:p>
                <a:r>
                  <a:rPr lang="fr-FR">
                    <a:noFill/>
                  </a:rPr>
                  <a:t> </a:t>
                </a:r>
              </a:p>
            </p:txBody>
          </p:sp>
        </mc:Fallback>
      </mc:AlternateContent>
      <p:sp>
        <p:nvSpPr>
          <p:cNvPr id="17" name="Rectangle 2"/>
          <p:cNvSpPr>
            <a:spLocks noChangeArrowheads="1"/>
          </p:cNvSpPr>
          <p:nvPr/>
        </p:nvSpPr>
        <p:spPr bwMode="auto">
          <a:xfrm>
            <a:off x="536276" y="3851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3038813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9183756" y="6356350"/>
            <a:ext cx="2170043" cy="365125"/>
          </a:xfrm>
        </p:spPr>
        <p:txBody>
          <a:bodyPr/>
          <a:lstStyle/>
          <a:p>
            <a:fld id="{58016FA6-15B8-42A9-B13A-EB84C6A4B01F}" type="slidenum">
              <a:rPr lang="fr-FR" smtClean="0"/>
              <a:t>17</a:t>
            </a:fld>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
        <p:nvSpPr>
          <p:cNvPr id="6" name="Rectangle 5"/>
          <p:cNvSpPr/>
          <p:nvPr/>
        </p:nvSpPr>
        <p:spPr>
          <a:xfrm>
            <a:off x="3147156" y="167203"/>
            <a:ext cx="5665077" cy="461665"/>
          </a:xfrm>
          <a:prstGeom prst="rect">
            <a:avLst/>
          </a:prstGeom>
        </p:spPr>
        <p:txBody>
          <a:bodyPr wrap="none">
            <a:spAutoFit/>
          </a:bodyPr>
          <a:lstStyle/>
          <a:p>
            <a:r>
              <a:rPr lang="fr-FR" sz="2400" b="1" dirty="0"/>
              <a:t>Chapitre 1 : Bases de la thermodynamique </a:t>
            </a:r>
          </a:p>
        </p:txBody>
      </p:sp>
      <p:sp>
        <p:nvSpPr>
          <p:cNvPr id="3" name="Rectangle 2"/>
          <p:cNvSpPr/>
          <p:nvPr/>
        </p:nvSpPr>
        <p:spPr>
          <a:xfrm>
            <a:off x="382348" y="628868"/>
            <a:ext cx="3960309" cy="461665"/>
          </a:xfrm>
          <a:prstGeom prst="rect">
            <a:avLst/>
          </a:prstGeom>
        </p:spPr>
        <p:txBody>
          <a:bodyPr wrap="square">
            <a:spAutoFit/>
          </a:bodyPr>
          <a:lstStyle/>
          <a:p>
            <a:r>
              <a:rPr lang="fr-FR" sz="2400" b="1" dirty="0" smtClean="0">
                <a:solidFill>
                  <a:srgbClr val="FF0000"/>
                </a:solidFill>
              </a:rPr>
              <a:t>Equilibre thermodynamique</a:t>
            </a:r>
            <a:endParaRPr lang="fr-FR" sz="2400" dirty="0"/>
          </a:p>
        </p:txBody>
      </p:sp>
      <p:sp>
        <p:nvSpPr>
          <p:cNvPr id="17" name="Rectangle 2"/>
          <p:cNvSpPr>
            <a:spLocks noChangeArrowheads="1"/>
          </p:cNvSpPr>
          <p:nvPr/>
        </p:nvSpPr>
        <p:spPr bwMode="auto">
          <a:xfrm>
            <a:off x="536276" y="3851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 name="Rectangle 1"/>
          <p:cNvSpPr/>
          <p:nvPr/>
        </p:nvSpPr>
        <p:spPr>
          <a:xfrm>
            <a:off x="1649231" y="1185133"/>
            <a:ext cx="8660921" cy="658642"/>
          </a:xfrm>
          <a:prstGeom prst="rect">
            <a:avLst/>
          </a:prstGeom>
          <a:solidFill>
            <a:schemeClr val="accent1">
              <a:lumMod val="20000"/>
              <a:lumOff val="80000"/>
            </a:schemeClr>
          </a:solidFill>
        </p:spPr>
        <p:txBody>
          <a:bodyPr wrap="square">
            <a:spAutoFit/>
          </a:bodyPr>
          <a:lstStyle/>
          <a:p>
            <a:pPr marL="228600">
              <a:lnSpc>
                <a:spcPct val="115000"/>
              </a:lnSpc>
              <a:spcAft>
                <a:spcPts val="0"/>
              </a:spcAft>
            </a:pPr>
            <a:r>
              <a:rPr lang="fr-FR" sz="1600" dirty="0" smtClean="0">
                <a:ea typeface="Calibri" panose="020F0502020204030204" pitchFamily="34" charset="0"/>
                <a:cs typeface="Times New Roman" panose="02020603050405020304" pitchFamily="18" charset="0"/>
              </a:rPr>
              <a:t>Un </a:t>
            </a:r>
            <a:r>
              <a:rPr lang="fr-FR" sz="1600" dirty="0">
                <a:ea typeface="Calibri" panose="020F0502020204030204" pitchFamily="34" charset="0"/>
                <a:cs typeface="Times New Roman" panose="02020603050405020304" pitchFamily="18" charset="0"/>
              </a:rPr>
              <a:t>système est en </a:t>
            </a:r>
            <a:r>
              <a:rPr lang="fr-FR" sz="1600" b="1" dirty="0">
                <a:ea typeface="Calibri" panose="020F0502020204030204" pitchFamily="34" charset="0"/>
                <a:cs typeface="Times New Roman" panose="02020603050405020304" pitchFamily="18" charset="0"/>
              </a:rPr>
              <a:t>équilibre thermodynamique</a:t>
            </a:r>
            <a:r>
              <a:rPr lang="fr-FR" sz="1600" dirty="0">
                <a:ea typeface="Calibri" panose="020F0502020204030204" pitchFamily="34" charset="0"/>
                <a:cs typeface="Times New Roman" panose="02020603050405020304" pitchFamily="18" charset="0"/>
              </a:rPr>
              <a:t> lorsque son état est stationnaire en l’absence d’échange de matière et d’énergie avec </a:t>
            </a:r>
            <a:r>
              <a:rPr lang="fr-FR" sz="1600" dirty="0" smtClean="0">
                <a:ea typeface="Calibri" panose="020F0502020204030204" pitchFamily="34" charset="0"/>
                <a:cs typeface="Times New Roman" panose="02020603050405020304" pitchFamily="18" charset="0"/>
              </a:rPr>
              <a:t>l’extérieur</a:t>
            </a:r>
            <a:endParaRPr lang="fr-FR" sz="1600" dirty="0">
              <a:effectLst/>
              <a:ea typeface="Calibri" panose="020F0502020204030204" pitchFamily="34" charset="0"/>
              <a:cs typeface="Times New Roman" panose="02020603050405020304" pitchFamily="18" charset="0"/>
            </a:endParaRPr>
          </a:p>
        </p:txBody>
      </p:sp>
      <p:sp>
        <p:nvSpPr>
          <p:cNvPr id="7" name="ZoneTexte 6"/>
          <p:cNvSpPr txBox="1"/>
          <p:nvPr/>
        </p:nvSpPr>
        <p:spPr>
          <a:xfrm>
            <a:off x="576258" y="5403188"/>
            <a:ext cx="10777542" cy="584775"/>
          </a:xfrm>
          <a:prstGeom prst="rect">
            <a:avLst/>
          </a:prstGeom>
          <a:solidFill>
            <a:schemeClr val="accent4">
              <a:lumMod val="20000"/>
              <a:lumOff val="80000"/>
            </a:schemeClr>
          </a:solidFill>
        </p:spPr>
        <p:txBody>
          <a:bodyPr wrap="square" rtlCol="0">
            <a:spAutoFit/>
          </a:bodyPr>
          <a:lstStyle/>
          <a:p>
            <a:pPr lvl="0" eaLnBrk="0" fontAlgn="base" hangingPunct="0">
              <a:spcBef>
                <a:spcPct val="0"/>
              </a:spcBef>
              <a:spcAft>
                <a:spcPct val="0"/>
              </a:spcAft>
              <a:buFontTx/>
              <a:buChar char="•"/>
            </a:pPr>
            <a:r>
              <a:rPr lang="fr-FR" altLang="fr-FR" sz="1600" b="1" dirty="0" smtClean="0">
                <a:ea typeface="Calibri" panose="020F0502020204030204" pitchFamily="34" charset="0"/>
                <a:cs typeface="Times New Roman" panose="02020603050405020304" pitchFamily="18" charset="0"/>
              </a:rPr>
              <a:t>Condition d’équilibre chimique ou </a:t>
            </a:r>
            <a:r>
              <a:rPr lang="fr-FR" altLang="fr-FR" sz="1600" b="1" dirty="0">
                <a:ea typeface="Calibri" panose="020F0502020204030204" pitchFamily="34" charset="0"/>
                <a:cs typeface="Times New Roman" panose="02020603050405020304" pitchFamily="18" charset="0"/>
              </a:rPr>
              <a:t>de diffusion</a:t>
            </a:r>
            <a:r>
              <a:rPr lang="fr-FR" altLang="fr-FR" sz="1600" dirty="0">
                <a:ea typeface="Calibri" panose="020F0502020204030204" pitchFamily="34" charset="0"/>
                <a:cs typeface="Times New Roman" panose="02020603050405020304" pitchFamily="18" charset="0"/>
              </a:rPr>
              <a:t> qui impose </a:t>
            </a:r>
            <a:r>
              <a:rPr lang="fr-FR" altLang="fr-FR" sz="1600" dirty="0" smtClean="0">
                <a:ea typeface="Calibri" panose="020F0502020204030204" pitchFamily="34" charset="0"/>
                <a:cs typeface="Times New Roman" panose="02020603050405020304" pitchFamily="18" charset="0"/>
              </a:rPr>
              <a:t>une </a:t>
            </a:r>
            <a:r>
              <a:rPr lang="fr-FR" altLang="fr-FR" sz="1600" dirty="0">
                <a:ea typeface="Calibri" panose="020F0502020204030204" pitchFamily="34" charset="0"/>
                <a:cs typeface="Times New Roman" panose="02020603050405020304" pitchFamily="18" charset="0"/>
              </a:rPr>
              <a:t>pression </a:t>
            </a:r>
            <a:r>
              <a:rPr lang="fr-FR" altLang="fr-FR" sz="1600" i="1" dirty="0" smtClean="0">
                <a:ea typeface="Calibri" panose="020F0502020204030204" pitchFamily="34" charset="0"/>
                <a:cs typeface="Times New Roman" panose="02020603050405020304" pitchFamily="18" charset="0"/>
              </a:rPr>
              <a:t>P </a:t>
            </a:r>
            <a:r>
              <a:rPr lang="fr-FR" altLang="fr-FR" sz="1600" dirty="0" smtClean="0">
                <a:ea typeface="Calibri" panose="020F0502020204030204" pitchFamily="34" charset="0"/>
                <a:cs typeface="Times New Roman" panose="02020603050405020304" pitchFamily="18" charset="0"/>
              </a:rPr>
              <a:t>d’équilibre en fonction de la </a:t>
            </a:r>
            <a:r>
              <a:rPr lang="fr-FR" altLang="fr-FR" sz="1600" dirty="0">
                <a:ea typeface="Calibri" panose="020F0502020204030204" pitchFamily="34" charset="0"/>
                <a:cs typeface="Times New Roman" panose="02020603050405020304" pitchFamily="18" charset="0"/>
              </a:rPr>
              <a:t>température </a:t>
            </a:r>
            <a:r>
              <a:rPr lang="fr-FR" altLang="fr-FR" sz="1600" i="1" dirty="0">
                <a:ea typeface="Calibri" panose="020F0502020204030204" pitchFamily="34" charset="0"/>
                <a:cs typeface="Times New Roman" panose="02020603050405020304" pitchFamily="18" charset="0"/>
              </a:rPr>
              <a:t>T</a:t>
            </a:r>
            <a:r>
              <a:rPr lang="fr-FR" altLang="fr-FR" sz="1600" dirty="0">
                <a:ea typeface="Calibri" panose="020F0502020204030204" pitchFamily="34" charset="0"/>
                <a:cs typeface="Times New Roman" panose="02020603050405020304" pitchFamily="18" charset="0"/>
              </a:rPr>
              <a:t> </a:t>
            </a:r>
            <a:r>
              <a:rPr lang="fr-FR" altLang="fr-FR" sz="1600" dirty="0" smtClean="0">
                <a:ea typeface="Calibri" panose="020F0502020204030204" pitchFamily="34" charset="0"/>
                <a:cs typeface="Times New Roman" panose="02020603050405020304" pitchFamily="18" charset="0"/>
              </a:rPr>
              <a:t>pour les phases 1 et 2 : P=P</a:t>
            </a:r>
            <a:r>
              <a:rPr lang="fr-FR" altLang="fr-FR" sz="1600" baseline="-25000" dirty="0" smtClean="0">
                <a:ea typeface="Calibri" panose="020F0502020204030204" pitchFamily="34" charset="0"/>
                <a:cs typeface="Times New Roman" panose="02020603050405020304" pitchFamily="18" charset="0"/>
              </a:rPr>
              <a:t>1-2</a:t>
            </a:r>
            <a:r>
              <a:rPr lang="fr-FR" altLang="fr-FR" sz="1600" dirty="0" smtClean="0">
                <a:ea typeface="Calibri" panose="020F0502020204030204" pitchFamily="34" charset="0"/>
                <a:cs typeface="Times New Roman" panose="02020603050405020304" pitchFamily="18" charset="0"/>
              </a:rPr>
              <a:t>(T)</a:t>
            </a:r>
            <a:endParaRPr lang="fr-FR" altLang="fr-FR" sz="1600" dirty="0"/>
          </a:p>
        </p:txBody>
      </p:sp>
      <p:grpSp>
        <p:nvGrpSpPr>
          <p:cNvPr id="91" name="Groupe 90"/>
          <p:cNvGrpSpPr/>
          <p:nvPr/>
        </p:nvGrpSpPr>
        <p:grpSpPr>
          <a:xfrm>
            <a:off x="2629219" y="3118771"/>
            <a:ext cx="5707028" cy="457200"/>
            <a:chOff x="2629219" y="3118771"/>
            <a:chExt cx="5707028" cy="457200"/>
          </a:xfrm>
        </p:grpSpPr>
        <p:grpSp>
          <p:nvGrpSpPr>
            <p:cNvPr id="44" name="Groupe 43"/>
            <p:cNvGrpSpPr/>
            <p:nvPr/>
          </p:nvGrpSpPr>
          <p:grpSpPr>
            <a:xfrm>
              <a:off x="2629219" y="3118771"/>
              <a:ext cx="1974345" cy="457200"/>
              <a:chOff x="2802613" y="3401300"/>
              <a:chExt cx="1974345" cy="457200"/>
            </a:xfrm>
          </p:grpSpPr>
          <p:cxnSp>
            <p:nvCxnSpPr>
              <p:cNvPr id="18" name="Connecteur droit 17"/>
              <p:cNvCxnSpPr/>
              <p:nvPr/>
            </p:nvCxnSpPr>
            <p:spPr>
              <a:xfrm>
                <a:off x="2802613" y="3405134"/>
                <a:ext cx="1709166"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2802613" y="3401300"/>
                <a:ext cx="0" cy="45720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2802613" y="3858500"/>
                <a:ext cx="1709166"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3843711" y="3401300"/>
                <a:ext cx="5079" cy="45720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3848791" y="3629900"/>
                <a:ext cx="26924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ZoneTexte 26"/>
                  <p:cNvSpPr txBox="1"/>
                  <p:nvPr/>
                </p:nvSpPr>
                <p:spPr>
                  <a:xfrm>
                    <a:off x="2828013" y="3441550"/>
                    <a:ext cx="10922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altLang="fr-FR" sz="1400" i="1">
                              <a:latin typeface="Cambria Math" panose="02040503050406030204" pitchFamily="18" charset="0"/>
                              <a:cs typeface="Times New Roman" panose="02020603050405020304" pitchFamily="18" charset="0"/>
                            </a:rPr>
                            <m:t>𝑃</m:t>
                          </m:r>
                          <m:r>
                            <a:rPr lang="fr-FR" altLang="fr-FR" sz="1400" i="1">
                              <a:latin typeface="Cambria Math" panose="02040503050406030204" pitchFamily="18" charset="0"/>
                              <a:cs typeface="Times New Roman" panose="02020603050405020304" pitchFamily="18" charset="0"/>
                            </a:rPr>
                            <m:t>&gt;</m:t>
                          </m:r>
                          <m:sSub>
                            <m:sSubPr>
                              <m:ctrlPr>
                                <a:rPr lang="fr-FR" altLang="fr-FR" sz="1400" i="1">
                                  <a:latin typeface="Cambria Math" panose="02040503050406030204" pitchFamily="18" charset="0"/>
                                  <a:cs typeface="Times New Roman" panose="02020603050405020304" pitchFamily="18" charset="0"/>
                                </a:rPr>
                              </m:ctrlPr>
                            </m:sSubPr>
                            <m:e>
                              <m:r>
                                <a:rPr lang="fr-FR" altLang="fr-FR" sz="1400" i="1">
                                  <a:latin typeface="Cambria Math" panose="02040503050406030204" pitchFamily="18" charset="0"/>
                                  <a:cs typeface="Times New Roman" panose="02020603050405020304" pitchFamily="18" charset="0"/>
                                </a:rPr>
                                <m:t>𝑃</m:t>
                              </m:r>
                            </m:e>
                            <m:sub>
                              <m:r>
                                <a:rPr lang="fr-FR" altLang="fr-FR" sz="1400" i="1">
                                  <a:latin typeface="Cambria Math" panose="02040503050406030204" pitchFamily="18" charset="0"/>
                                  <a:cs typeface="Times New Roman" panose="02020603050405020304" pitchFamily="18" charset="0"/>
                                </a:rPr>
                                <m:t>0</m:t>
                              </m:r>
                            </m:sub>
                          </m:sSub>
                        </m:oMath>
                      </m:oMathPara>
                    </a14:m>
                    <a:endParaRPr lang="fr-FR" dirty="0"/>
                  </a:p>
                </p:txBody>
              </p:sp>
            </mc:Choice>
            <mc:Fallback xmlns="">
              <p:sp>
                <p:nvSpPr>
                  <p:cNvPr id="27" name="ZoneTexte 26"/>
                  <p:cNvSpPr txBox="1">
                    <a:spLocks noRot="1" noChangeAspect="1" noMove="1" noResize="1" noEditPoints="1" noAdjustHandles="1" noChangeArrowheads="1" noChangeShapeType="1" noTextEdit="1"/>
                  </p:cNvSpPr>
                  <p:nvPr/>
                </p:nvSpPr>
                <p:spPr>
                  <a:xfrm>
                    <a:off x="2828013" y="3441550"/>
                    <a:ext cx="1092200" cy="307777"/>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ZoneTexte 27"/>
                  <p:cNvSpPr txBox="1"/>
                  <p:nvPr/>
                </p:nvSpPr>
                <p:spPr>
                  <a:xfrm>
                    <a:off x="3871384" y="3464040"/>
                    <a:ext cx="905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altLang="fr-FR" i="1">
                                  <a:latin typeface="Cambria Math" panose="02040503050406030204" pitchFamily="18" charset="0"/>
                                  <a:cs typeface="Times New Roman" panose="02020603050405020304" pitchFamily="18" charset="0"/>
                                </a:rPr>
                              </m:ctrlPr>
                            </m:sSubPr>
                            <m:e>
                              <m:r>
                                <a:rPr lang="fr-FR" altLang="fr-FR" i="1">
                                  <a:latin typeface="Cambria Math" panose="02040503050406030204" pitchFamily="18" charset="0"/>
                                  <a:cs typeface="Times New Roman" panose="02020603050405020304" pitchFamily="18" charset="0"/>
                                </a:rPr>
                                <m:t>𝑃</m:t>
                              </m:r>
                            </m:e>
                            <m:sub>
                              <m:r>
                                <a:rPr lang="fr-FR" altLang="fr-FR" i="1">
                                  <a:latin typeface="Cambria Math" panose="02040503050406030204" pitchFamily="18" charset="0"/>
                                  <a:cs typeface="Times New Roman" panose="02020603050405020304" pitchFamily="18" charset="0"/>
                                </a:rPr>
                                <m:t>0</m:t>
                              </m:r>
                            </m:sub>
                          </m:sSub>
                        </m:oMath>
                      </m:oMathPara>
                    </a14:m>
                    <a:endParaRPr lang="fr-FR" dirty="0"/>
                  </a:p>
                </p:txBody>
              </p:sp>
            </mc:Choice>
            <mc:Fallback xmlns="">
              <p:sp>
                <p:nvSpPr>
                  <p:cNvPr id="28" name="ZoneTexte 27"/>
                  <p:cNvSpPr txBox="1">
                    <a:spLocks noRot="1" noChangeAspect="1" noMove="1" noResize="1" noEditPoints="1" noAdjustHandles="1" noChangeArrowheads="1" noChangeShapeType="1" noTextEdit="1"/>
                  </p:cNvSpPr>
                  <p:nvPr/>
                </p:nvSpPr>
                <p:spPr>
                  <a:xfrm>
                    <a:off x="3871384" y="3464040"/>
                    <a:ext cx="905574" cy="369332"/>
                  </a:xfrm>
                  <a:prstGeom prst="rect">
                    <a:avLst/>
                  </a:prstGeom>
                  <a:blipFill>
                    <a:blip r:embed="rId4"/>
                    <a:stretch>
                      <a:fillRect/>
                    </a:stretch>
                  </a:blipFill>
                </p:spPr>
                <p:txBody>
                  <a:bodyPr/>
                  <a:lstStyle/>
                  <a:p>
                    <a:r>
                      <a:rPr lang="fr-FR">
                        <a:noFill/>
                      </a:rPr>
                      <a:t> </a:t>
                    </a:r>
                  </a:p>
                </p:txBody>
              </p:sp>
            </mc:Fallback>
          </mc:AlternateContent>
        </p:grpSp>
        <p:grpSp>
          <p:nvGrpSpPr>
            <p:cNvPr id="45" name="Groupe 44"/>
            <p:cNvGrpSpPr/>
            <p:nvPr/>
          </p:nvGrpSpPr>
          <p:grpSpPr>
            <a:xfrm>
              <a:off x="5988928" y="3118771"/>
              <a:ext cx="2347319" cy="457200"/>
              <a:chOff x="5901414" y="3405920"/>
              <a:chExt cx="2347319" cy="457200"/>
            </a:xfrm>
          </p:grpSpPr>
          <p:cxnSp>
            <p:nvCxnSpPr>
              <p:cNvPr id="37" name="Connecteur droit 36"/>
              <p:cNvCxnSpPr/>
              <p:nvPr/>
            </p:nvCxnSpPr>
            <p:spPr>
              <a:xfrm>
                <a:off x="5901414" y="3409754"/>
                <a:ext cx="1709166"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5901414" y="3405920"/>
                <a:ext cx="0" cy="45720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5901414" y="3863120"/>
                <a:ext cx="1709166"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7376619" y="3405920"/>
                <a:ext cx="5079" cy="45720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7381699" y="3634520"/>
                <a:ext cx="269240"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ZoneTexte 41"/>
                  <p:cNvSpPr txBox="1"/>
                  <p:nvPr/>
                </p:nvSpPr>
                <p:spPr>
                  <a:xfrm>
                    <a:off x="5926814" y="3446170"/>
                    <a:ext cx="90276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altLang="fr-FR" sz="1400" i="1" smtClean="0">
                              <a:latin typeface="Cambria Math" panose="02040503050406030204" pitchFamily="18" charset="0"/>
                              <a:cs typeface="Times New Roman" panose="02020603050405020304" pitchFamily="18" charset="0"/>
                            </a:rPr>
                            <m:t>𝑃</m:t>
                          </m:r>
                          <m:r>
                            <a:rPr lang="fr-FR" altLang="fr-FR" sz="1400" b="0" i="1" smtClean="0">
                              <a:latin typeface="Cambria Math" panose="02040503050406030204" pitchFamily="18" charset="0"/>
                              <a:cs typeface="Times New Roman" panose="02020603050405020304" pitchFamily="18" charset="0"/>
                            </a:rPr>
                            <m:t>=</m:t>
                          </m:r>
                          <m:sSub>
                            <m:sSubPr>
                              <m:ctrlPr>
                                <a:rPr lang="fr-FR" altLang="fr-FR" sz="1400" i="1">
                                  <a:latin typeface="Cambria Math" panose="02040503050406030204" pitchFamily="18" charset="0"/>
                                  <a:cs typeface="Times New Roman" panose="02020603050405020304" pitchFamily="18" charset="0"/>
                                </a:rPr>
                              </m:ctrlPr>
                            </m:sSubPr>
                            <m:e>
                              <m:r>
                                <a:rPr lang="fr-FR" altLang="fr-FR" sz="1400" i="1">
                                  <a:latin typeface="Cambria Math" panose="02040503050406030204" pitchFamily="18" charset="0"/>
                                  <a:cs typeface="Times New Roman" panose="02020603050405020304" pitchFamily="18" charset="0"/>
                                </a:rPr>
                                <m:t>𝑃</m:t>
                              </m:r>
                            </m:e>
                            <m:sub>
                              <m:r>
                                <a:rPr lang="fr-FR" altLang="fr-FR" sz="1400" i="1">
                                  <a:latin typeface="Cambria Math" panose="02040503050406030204" pitchFamily="18" charset="0"/>
                                  <a:cs typeface="Times New Roman" panose="02020603050405020304" pitchFamily="18" charset="0"/>
                                </a:rPr>
                                <m:t>0</m:t>
                              </m:r>
                            </m:sub>
                          </m:sSub>
                        </m:oMath>
                      </m:oMathPara>
                    </a14:m>
                    <a:endParaRPr lang="fr-FR" dirty="0"/>
                  </a:p>
                </p:txBody>
              </p:sp>
            </mc:Choice>
            <mc:Fallback xmlns="">
              <p:sp>
                <p:nvSpPr>
                  <p:cNvPr id="42" name="ZoneTexte 41"/>
                  <p:cNvSpPr txBox="1">
                    <a:spLocks noRot="1" noChangeAspect="1" noMove="1" noResize="1" noEditPoints="1" noAdjustHandles="1" noChangeArrowheads="1" noChangeShapeType="1" noTextEdit="1"/>
                  </p:cNvSpPr>
                  <p:nvPr/>
                </p:nvSpPr>
                <p:spPr>
                  <a:xfrm>
                    <a:off x="5926814" y="3446170"/>
                    <a:ext cx="902768" cy="307777"/>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ZoneTexte 42"/>
                  <p:cNvSpPr txBox="1"/>
                  <p:nvPr/>
                </p:nvSpPr>
                <p:spPr>
                  <a:xfrm>
                    <a:off x="7343159" y="3448919"/>
                    <a:ext cx="905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altLang="fr-FR" i="1">
                                  <a:latin typeface="Cambria Math" panose="02040503050406030204" pitchFamily="18" charset="0"/>
                                  <a:cs typeface="Times New Roman" panose="02020603050405020304" pitchFamily="18" charset="0"/>
                                </a:rPr>
                              </m:ctrlPr>
                            </m:sSubPr>
                            <m:e>
                              <m:r>
                                <a:rPr lang="fr-FR" altLang="fr-FR" i="1">
                                  <a:latin typeface="Cambria Math" panose="02040503050406030204" pitchFamily="18" charset="0"/>
                                  <a:cs typeface="Times New Roman" panose="02020603050405020304" pitchFamily="18" charset="0"/>
                                </a:rPr>
                                <m:t>𝑃</m:t>
                              </m:r>
                            </m:e>
                            <m:sub>
                              <m:r>
                                <a:rPr lang="fr-FR" altLang="fr-FR" i="1">
                                  <a:latin typeface="Cambria Math" panose="02040503050406030204" pitchFamily="18" charset="0"/>
                                  <a:cs typeface="Times New Roman" panose="02020603050405020304" pitchFamily="18" charset="0"/>
                                </a:rPr>
                                <m:t>0</m:t>
                              </m:r>
                            </m:sub>
                          </m:sSub>
                        </m:oMath>
                      </m:oMathPara>
                    </a14:m>
                    <a:endParaRPr lang="fr-FR" dirty="0"/>
                  </a:p>
                </p:txBody>
              </p:sp>
            </mc:Choice>
            <mc:Fallback xmlns="">
              <p:sp>
                <p:nvSpPr>
                  <p:cNvPr id="43" name="ZoneTexte 42"/>
                  <p:cNvSpPr txBox="1">
                    <a:spLocks noRot="1" noChangeAspect="1" noMove="1" noResize="1" noEditPoints="1" noAdjustHandles="1" noChangeArrowheads="1" noChangeShapeType="1" noTextEdit="1"/>
                  </p:cNvSpPr>
                  <p:nvPr/>
                </p:nvSpPr>
                <p:spPr>
                  <a:xfrm>
                    <a:off x="7343159" y="3448919"/>
                    <a:ext cx="905574" cy="369332"/>
                  </a:xfrm>
                  <a:prstGeom prst="rect">
                    <a:avLst/>
                  </a:prstGeom>
                  <a:blipFill>
                    <a:blip r:embed="rId6"/>
                    <a:stretch>
                      <a:fillRect/>
                    </a:stretch>
                  </a:blipFill>
                </p:spPr>
                <p:txBody>
                  <a:bodyPr/>
                  <a:lstStyle/>
                  <a:p>
                    <a:r>
                      <a:rPr lang="fr-FR">
                        <a:noFill/>
                      </a:rPr>
                      <a:t> </a:t>
                    </a:r>
                  </a:p>
                </p:txBody>
              </p:sp>
            </mc:Fallback>
          </mc:AlternateContent>
        </p:grpSp>
      </p:grpSp>
      <p:sp>
        <p:nvSpPr>
          <p:cNvPr id="46" name="Rectangle 45"/>
          <p:cNvSpPr/>
          <p:nvPr/>
        </p:nvSpPr>
        <p:spPr>
          <a:xfrm>
            <a:off x="622198" y="3773474"/>
            <a:ext cx="10731602" cy="646331"/>
          </a:xfrm>
          <a:prstGeom prst="rect">
            <a:avLst/>
          </a:prstGeom>
          <a:solidFill>
            <a:schemeClr val="accent4">
              <a:lumMod val="20000"/>
              <a:lumOff val="80000"/>
            </a:schemeClr>
          </a:solidFill>
        </p:spPr>
        <p:txBody>
          <a:bodyPr wrap="square">
            <a:spAutoFit/>
          </a:bodyPr>
          <a:lstStyle/>
          <a:p>
            <a:pPr lvl="0" eaLnBrk="0" fontAlgn="base" hangingPunct="0">
              <a:spcBef>
                <a:spcPct val="0"/>
              </a:spcBef>
              <a:spcAft>
                <a:spcPct val="0"/>
              </a:spcAft>
              <a:buFontTx/>
              <a:buChar char="•"/>
            </a:pPr>
            <a:r>
              <a:rPr lang="fr-FR" altLang="fr-FR" b="1" dirty="0" smtClean="0">
                <a:ea typeface="Calibri" panose="020F0502020204030204" pitchFamily="34" charset="0"/>
                <a:cs typeface="Times New Roman" panose="02020603050405020304" pitchFamily="18" charset="0"/>
              </a:rPr>
              <a:t>Condition </a:t>
            </a:r>
            <a:r>
              <a:rPr lang="fr-FR" altLang="fr-FR" b="1" dirty="0">
                <a:ea typeface="Calibri" panose="020F0502020204030204" pitchFamily="34" charset="0"/>
                <a:cs typeface="Times New Roman" panose="02020603050405020304" pitchFamily="18" charset="0"/>
              </a:rPr>
              <a:t>d’équilibre thermique</a:t>
            </a:r>
            <a:r>
              <a:rPr lang="fr-FR" altLang="fr-FR" dirty="0">
                <a:ea typeface="Calibri" panose="020F0502020204030204" pitchFamily="34" charset="0"/>
                <a:cs typeface="Times New Roman" panose="02020603050405020304" pitchFamily="18" charset="0"/>
              </a:rPr>
              <a:t> qui impose l’égalité de température dans tout le système. Si la paroi du système n’est pas adiabatique cette condition d’équilibre impose aussi l’égalité avec la température extérieure</a:t>
            </a:r>
          </a:p>
        </p:txBody>
      </p:sp>
      <p:grpSp>
        <p:nvGrpSpPr>
          <p:cNvPr id="90" name="Groupe 89"/>
          <p:cNvGrpSpPr/>
          <p:nvPr/>
        </p:nvGrpSpPr>
        <p:grpSpPr>
          <a:xfrm>
            <a:off x="622198" y="1932287"/>
            <a:ext cx="10731603" cy="1109107"/>
            <a:chOff x="622198" y="1932287"/>
            <a:chExt cx="10731603" cy="1109107"/>
          </a:xfrm>
        </p:grpSpPr>
        <p:sp>
          <p:nvSpPr>
            <p:cNvPr id="29" name="Rectangle 28"/>
            <p:cNvSpPr/>
            <p:nvPr/>
          </p:nvSpPr>
          <p:spPr>
            <a:xfrm>
              <a:off x="622199" y="2395063"/>
              <a:ext cx="10731602" cy="646331"/>
            </a:xfrm>
            <a:prstGeom prst="rect">
              <a:avLst/>
            </a:prstGeom>
            <a:solidFill>
              <a:schemeClr val="accent4">
                <a:lumMod val="20000"/>
                <a:lumOff val="80000"/>
              </a:schemeClr>
            </a:solidFill>
          </p:spPr>
          <p:txBody>
            <a:bodyPr wrap="square">
              <a:spAutoFit/>
            </a:bodyPr>
            <a:lstStyle/>
            <a:p>
              <a:pPr lvl="0" eaLnBrk="0" fontAlgn="base" hangingPunct="0">
                <a:spcBef>
                  <a:spcPct val="0"/>
                </a:spcBef>
                <a:spcAft>
                  <a:spcPct val="0"/>
                </a:spcAft>
                <a:buFontTx/>
                <a:buChar char="•"/>
              </a:pPr>
              <a:r>
                <a:rPr lang="fr-FR" altLang="fr-FR" b="1" dirty="0" smtClean="0">
                  <a:ea typeface="Calibri" panose="020F0502020204030204" pitchFamily="34" charset="0"/>
                  <a:cs typeface="Times New Roman" panose="02020603050405020304" pitchFamily="18" charset="0"/>
                </a:rPr>
                <a:t>Condition </a:t>
              </a:r>
              <a:r>
                <a:rPr lang="fr-FR" altLang="fr-FR" b="1" dirty="0">
                  <a:ea typeface="Calibri" panose="020F0502020204030204" pitchFamily="34" charset="0"/>
                  <a:cs typeface="Times New Roman" panose="02020603050405020304" pitchFamily="18" charset="0"/>
                </a:rPr>
                <a:t>d’équilibre mécanique</a:t>
              </a:r>
              <a:r>
                <a:rPr lang="fr-FR" altLang="fr-FR" dirty="0">
                  <a:ea typeface="Calibri" panose="020F0502020204030204" pitchFamily="34" charset="0"/>
                  <a:cs typeface="Times New Roman" panose="02020603050405020304" pitchFamily="18" charset="0"/>
                </a:rPr>
                <a:t> qui impose l’absence de tout mouvement macroscopique de matière et la nullité de la somme des forces appliquées à toute partie mobile située à la frontière du système</a:t>
              </a:r>
            </a:p>
          </p:txBody>
        </p:sp>
        <p:sp>
          <p:nvSpPr>
            <p:cNvPr id="47" name="Rectangle 46"/>
            <p:cNvSpPr/>
            <p:nvPr/>
          </p:nvSpPr>
          <p:spPr>
            <a:xfrm>
              <a:off x="622198" y="1932287"/>
              <a:ext cx="2353401" cy="369332"/>
            </a:xfrm>
            <a:prstGeom prst="rect">
              <a:avLst/>
            </a:prstGeom>
          </p:spPr>
          <p:txBody>
            <a:bodyPr wrap="none">
              <a:spAutoFit/>
            </a:bodyPr>
            <a:lstStyle/>
            <a:p>
              <a:r>
                <a:rPr lang="fr-FR" u="sng" dirty="0"/>
                <a:t>Conditions d’équilibre :</a:t>
              </a:r>
            </a:p>
          </p:txBody>
        </p:sp>
      </p:grpSp>
      <p:grpSp>
        <p:nvGrpSpPr>
          <p:cNvPr id="92" name="Groupe 91"/>
          <p:cNvGrpSpPr/>
          <p:nvPr/>
        </p:nvGrpSpPr>
        <p:grpSpPr>
          <a:xfrm>
            <a:off x="3271189" y="4378513"/>
            <a:ext cx="3778359" cy="784171"/>
            <a:chOff x="3271189" y="4378513"/>
            <a:chExt cx="3778359" cy="784171"/>
          </a:xfrm>
        </p:grpSpPr>
        <p:grpSp>
          <p:nvGrpSpPr>
            <p:cNvPr id="64" name="Groupe 63"/>
            <p:cNvGrpSpPr/>
            <p:nvPr/>
          </p:nvGrpSpPr>
          <p:grpSpPr>
            <a:xfrm>
              <a:off x="3271189" y="4378513"/>
              <a:ext cx="1092200" cy="775378"/>
              <a:chOff x="3271189" y="4378513"/>
              <a:chExt cx="1092200" cy="775378"/>
            </a:xfrm>
          </p:grpSpPr>
          <p:cxnSp>
            <p:nvCxnSpPr>
              <p:cNvPr id="49" name="Connecteur droit 48"/>
              <p:cNvCxnSpPr/>
              <p:nvPr/>
            </p:nvCxnSpPr>
            <p:spPr>
              <a:xfrm>
                <a:off x="3483802" y="4535055"/>
                <a:ext cx="0" cy="618836"/>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a:off x="3483802" y="5153891"/>
                <a:ext cx="66697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4150777" y="4535055"/>
                <a:ext cx="0" cy="618836"/>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3483802" y="4747846"/>
                <a:ext cx="666975" cy="8792"/>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ZoneTexte 54"/>
                  <p:cNvSpPr txBox="1"/>
                  <p:nvPr/>
                </p:nvSpPr>
                <p:spPr>
                  <a:xfrm>
                    <a:off x="3271189" y="4831142"/>
                    <a:ext cx="10922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altLang="fr-FR" sz="1400" b="0" i="1" smtClean="0">
                              <a:latin typeface="Cambria Math" panose="02040503050406030204" pitchFamily="18" charset="0"/>
                              <a:cs typeface="Times New Roman" panose="02020603050405020304" pitchFamily="18" charset="0"/>
                            </a:rPr>
                            <m:t>𝑇</m:t>
                          </m:r>
                          <m:r>
                            <a:rPr lang="fr-FR" altLang="fr-FR" sz="1400" i="1">
                              <a:latin typeface="Cambria Math" panose="02040503050406030204" pitchFamily="18" charset="0"/>
                              <a:cs typeface="Times New Roman" panose="02020603050405020304" pitchFamily="18" charset="0"/>
                            </a:rPr>
                            <m:t>&gt;</m:t>
                          </m:r>
                          <m:sSub>
                            <m:sSubPr>
                              <m:ctrlPr>
                                <a:rPr lang="fr-FR" altLang="fr-FR" sz="1400" i="1">
                                  <a:latin typeface="Cambria Math" panose="02040503050406030204" pitchFamily="18" charset="0"/>
                                  <a:cs typeface="Times New Roman" panose="02020603050405020304" pitchFamily="18" charset="0"/>
                                </a:rPr>
                              </m:ctrlPr>
                            </m:sSubPr>
                            <m:e>
                              <m:r>
                                <a:rPr lang="fr-FR" altLang="fr-FR" sz="1400" b="0" i="1" smtClean="0">
                                  <a:latin typeface="Cambria Math" panose="02040503050406030204" pitchFamily="18" charset="0"/>
                                  <a:cs typeface="Times New Roman" panose="02020603050405020304" pitchFamily="18" charset="0"/>
                                </a:rPr>
                                <m:t>𝑇</m:t>
                              </m:r>
                            </m:e>
                            <m:sub>
                              <m:r>
                                <a:rPr lang="fr-FR" altLang="fr-FR" sz="1400" i="1">
                                  <a:latin typeface="Cambria Math" panose="02040503050406030204" pitchFamily="18" charset="0"/>
                                  <a:cs typeface="Times New Roman" panose="02020603050405020304" pitchFamily="18" charset="0"/>
                                </a:rPr>
                                <m:t>0</m:t>
                              </m:r>
                            </m:sub>
                          </m:sSub>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271189" y="4831142"/>
                    <a:ext cx="1092200" cy="3077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364502" y="4378513"/>
                    <a:ext cx="905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altLang="fr-FR" i="1" smtClean="0">
                                  <a:latin typeface="Cambria Math" panose="02040503050406030204" pitchFamily="18" charset="0"/>
                                  <a:cs typeface="Times New Roman" panose="02020603050405020304" pitchFamily="18" charset="0"/>
                                </a:rPr>
                              </m:ctrlPr>
                            </m:sSubPr>
                            <m:e>
                              <m:r>
                                <a:rPr lang="fr-FR" altLang="fr-FR" b="0" i="1" smtClean="0">
                                  <a:latin typeface="Cambria Math" panose="02040503050406030204" pitchFamily="18" charset="0"/>
                                  <a:cs typeface="Times New Roman" panose="02020603050405020304" pitchFamily="18" charset="0"/>
                                </a:rPr>
                                <m:t>𝑇</m:t>
                              </m:r>
                            </m:e>
                            <m:sub>
                              <m:r>
                                <a:rPr lang="fr-FR" altLang="fr-FR" i="1">
                                  <a:latin typeface="Cambria Math" panose="02040503050406030204" pitchFamily="18" charset="0"/>
                                  <a:cs typeface="Times New Roman" panose="02020603050405020304" pitchFamily="18" charset="0"/>
                                </a:rPr>
                                <m:t>0</m:t>
                              </m:r>
                            </m:sub>
                          </m:sSub>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364502" y="4378513"/>
                    <a:ext cx="905574" cy="369332"/>
                  </a:xfrm>
                  <a:prstGeom prst="rect">
                    <a:avLst/>
                  </a:prstGeom>
                  <a:blipFill>
                    <a:blip r:embed="rId8"/>
                    <a:stretch>
                      <a:fillRect/>
                    </a:stretch>
                  </a:blipFill>
                </p:spPr>
                <p:txBody>
                  <a:bodyPr/>
                  <a:lstStyle/>
                  <a:p>
                    <a:r>
                      <a:rPr lang="fr-FR">
                        <a:noFill/>
                      </a:rPr>
                      <a:t> </a:t>
                    </a:r>
                  </a:p>
                </p:txBody>
              </p:sp>
            </mc:Fallback>
          </mc:AlternateContent>
        </p:grpSp>
        <p:grpSp>
          <p:nvGrpSpPr>
            <p:cNvPr id="63" name="Groupe 62"/>
            <p:cNvGrpSpPr/>
            <p:nvPr/>
          </p:nvGrpSpPr>
          <p:grpSpPr>
            <a:xfrm>
              <a:off x="5957348" y="4387306"/>
              <a:ext cx="1092200" cy="775378"/>
              <a:chOff x="5957348" y="4387306"/>
              <a:chExt cx="1092200" cy="775378"/>
            </a:xfrm>
          </p:grpSpPr>
          <p:cxnSp>
            <p:nvCxnSpPr>
              <p:cNvPr id="57" name="Connecteur droit 56"/>
              <p:cNvCxnSpPr/>
              <p:nvPr/>
            </p:nvCxnSpPr>
            <p:spPr>
              <a:xfrm>
                <a:off x="6169961" y="4543848"/>
                <a:ext cx="0" cy="618836"/>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6169961" y="5162684"/>
                <a:ext cx="66697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6836936" y="4543848"/>
                <a:ext cx="0" cy="618836"/>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6169961" y="4756639"/>
                <a:ext cx="666975" cy="8792"/>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ZoneTexte 60"/>
                  <p:cNvSpPr txBox="1"/>
                  <p:nvPr/>
                </p:nvSpPr>
                <p:spPr>
                  <a:xfrm>
                    <a:off x="5957348" y="4839935"/>
                    <a:ext cx="10922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altLang="fr-FR" sz="1400" b="0" i="1" smtClean="0">
                              <a:latin typeface="Cambria Math" panose="02040503050406030204" pitchFamily="18" charset="0"/>
                              <a:cs typeface="Times New Roman" panose="02020603050405020304" pitchFamily="18" charset="0"/>
                            </a:rPr>
                            <m:t>𝑇</m:t>
                          </m:r>
                          <m:r>
                            <a:rPr lang="fr-FR" altLang="fr-FR" sz="1400" b="0" i="1" smtClean="0">
                              <a:latin typeface="Cambria Math" panose="02040503050406030204" pitchFamily="18" charset="0"/>
                              <a:cs typeface="Times New Roman" panose="02020603050405020304" pitchFamily="18" charset="0"/>
                            </a:rPr>
                            <m:t>=</m:t>
                          </m:r>
                          <m:sSub>
                            <m:sSubPr>
                              <m:ctrlPr>
                                <a:rPr lang="fr-FR" altLang="fr-FR" sz="1400" i="1">
                                  <a:latin typeface="Cambria Math" panose="02040503050406030204" pitchFamily="18" charset="0"/>
                                  <a:cs typeface="Times New Roman" panose="02020603050405020304" pitchFamily="18" charset="0"/>
                                </a:rPr>
                              </m:ctrlPr>
                            </m:sSubPr>
                            <m:e>
                              <m:r>
                                <a:rPr lang="fr-FR" altLang="fr-FR" sz="1400" b="0" i="1" smtClean="0">
                                  <a:latin typeface="Cambria Math" panose="02040503050406030204" pitchFamily="18" charset="0"/>
                                  <a:cs typeface="Times New Roman" panose="02020603050405020304" pitchFamily="18" charset="0"/>
                                </a:rPr>
                                <m:t>𝑇</m:t>
                              </m:r>
                            </m:e>
                            <m:sub>
                              <m:r>
                                <a:rPr lang="fr-FR" altLang="fr-FR" sz="1400" i="1">
                                  <a:latin typeface="Cambria Math" panose="02040503050406030204" pitchFamily="18" charset="0"/>
                                  <a:cs typeface="Times New Roman" panose="02020603050405020304" pitchFamily="18" charset="0"/>
                                </a:rPr>
                                <m:t>0</m:t>
                              </m:r>
                            </m:sub>
                          </m:sSub>
                        </m:oMath>
                      </m:oMathPara>
                    </a14:m>
                    <a:endParaRPr lang="fr-FR" dirty="0"/>
                  </a:p>
                </p:txBody>
              </p:sp>
            </mc:Choice>
            <mc:Fallback xmlns="">
              <p:sp>
                <p:nvSpPr>
                  <p:cNvPr id="61" name="ZoneTexte 60"/>
                  <p:cNvSpPr txBox="1">
                    <a:spLocks noRot="1" noChangeAspect="1" noMove="1" noResize="1" noEditPoints="1" noAdjustHandles="1" noChangeArrowheads="1" noChangeShapeType="1" noTextEdit="1"/>
                  </p:cNvSpPr>
                  <p:nvPr/>
                </p:nvSpPr>
                <p:spPr>
                  <a:xfrm>
                    <a:off x="5957348" y="4839935"/>
                    <a:ext cx="1092200" cy="307777"/>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6050661" y="4387306"/>
                    <a:ext cx="905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altLang="fr-FR" i="1" smtClean="0">
                                  <a:latin typeface="Cambria Math" panose="02040503050406030204" pitchFamily="18" charset="0"/>
                                  <a:cs typeface="Times New Roman" panose="02020603050405020304" pitchFamily="18" charset="0"/>
                                </a:rPr>
                              </m:ctrlPr>
                            </m:sSubPr>
                            <m:e>
                              <m:r>
                                <a:rPr lang="fr-FR" altLang="fr-FR" b="0" i="1" smtClean="0">
                                  <a:latin typeface="Cambria Math" panose="02040503050406030204" pitchFamily="18" charset="0"/>
                                  <a:cs typeface="Times New Roman" panose="02020603050405020304" pitchFamily="18" charset="0"/>
                                </a:rPr>
                                <m:t>𝑇</m:t>
                              </m:r>
                            </m:e>
                            <m:sub>
                              <m:r>
                                <a:rPr lang="fr-FR" altLang="fr-FR" i="1">
                                  <a:latin typeface="Cambria Math" panose="02040503050406030204" pitchFamily="18" charset="0"/>
                                  <a:cs typeface="Times New Roman" panose="02020603050405020304" pitchFamily="18" charset="0"/>
                                </a:rPr>
                                <m:t>0</m:t>
                              </m:r>
                            </m:sub>
                          </m:sSub>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6050661" y="4387306"/>
                    <a:ext cx="905574" cy="369332"/>
                  </a:xfrm>
                  <a:prstGeom prst="rect">
                    <a:avLst/>
                  </a:prstGeom>
                  <a:blipFill>
                    <a:blip r:embed="rId10"/>
                    <a:stretch>
                      <a:fillRect/>
                    </a:stretch>
                  </a:blipFill>
                </p:spPr>
                <p:txBody>
                  <a:bodyPr/>
                  <a:lstStyle/>
                  <a:p>
                    <a:r>
                      <a:rPr lang="fr-FR">
                        <a:noFill/>
                      </a:rPr>
                      <a:t> </a:t>
                    </a:r>
                  </a:p>
                </p:txBody>
              </p:sp>
            </mc:Fallback>
          </mc:AlternateContent>
        </p:grpSp>
        <p:cxnSp>
          <p:nvCxnSpPr>
            <p:cNvPr id="66" name="Connecteur droit avec flèche 65"/>
            <p:cNvCxnSpPr/>
            <p:nvPr/>
          </p:nvCxnSpPr>
          <p:spPr>
            <a:xfrm>
              <a:off x="4492487" y="4935350"/>
              <a:ext cx="146486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7" name="ZoneTexte 66"/>
            <p:cNvSpPr txBox="1"/>
            <p:nvPr/>
          </p:nvSpPr>
          <p:spPr>
            <a:xfrm>
              <a:off x="4904054" y="4518311"/>
              <a:ext cx="326003" cy="369332"/>
            </a:xfrm>
            <a:prstGeom prst="rect">
              <a:avLst/>
            </a:prstGeom>
            <a:noFill/>
          </p:spPr>
          <p:txBody>
            <a:bodyPr wrap="square" rtlCol="0">
              <a:spAutoFit/>
            </a:bodyPr>
            <a:lstStyle/>
            <a:p>
              <a:r>
                <a:rPr lang="fr-FR" dirty="0" smtClean="0"/>
                <a:t>t</a:t>
              </a:r>
              <a:endParaRPr lang="fr-FR" dirty="0"/>
            </a:p>
          </p:txBody>
        </p:sp>
      </p:grpSp>
      <p:grpSp>
        <p:nvGrpSpPr>
          <p:cNvPr id="94" name="Groupe 93"/>
          <p:cNvGrpSpPr/>
          <p:nvPr/>
        </p:nvGrpSpPr>
        <p:grpSpPr>
          <a:xfrm>
            <a:off x="2097100" y="6089938"/>
            <a:ext cx="4739836" cy="700454"/>
            <a:chOff x="2097100" y="6089938"/>
            <a:chExt cx="4739836" cy="700454"/>
          </a:xfrm>
        </p:grpSpPr>
        <p:grpSp>
          <p:nvGrpSpPr>
            <p:cNvPr id="75" name="Groupe 74"/>
            <p:cNvGrpSpPr/>
            <p:nvPr/>
          </p:nvGrpSpPr>
          <p:grpSpPr>
            <a:xfrm>
              <a:off x="6169961" y="6171556"/>
              <a:ext cx="666975" cy="618836"/>
              <a:chOff x="6169961" y="4543848"/>
              <a:chExt cx="666975" cy="618836"/>
            </a:xfrm>
          </p:grpSpPr>
          <p:cxnSp>
            <p:nvCxnSpPr>
              <p:cNvPr id="76" name="Connecteur droit 75"/>
              <p:cNvCxnSpPr/>
              <p:nvPr/>
            </p:nvCxnSpPr>
            <p:spPr>
              <a:xfrm>
                <a:off x="6169961" y="4543848"/>
                <a:ext cx="0" cy="618836"/>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6169961" y="5162684"/>
                <a:ext cx="66697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a:off x="6836936" y="4543848"/>
                <a:ext cx="0" cy="618836"/>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6169961" y="4756639"/>
                <a:ext cx="666975" cy="879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93" name="Groupe 92"/>
            <p:cNvGrpSpPr/>
            <p:nvPr/>
          </p:nvGrpSpPr>
          <p:grpSpPr>
            <a:xfrm>
              <a:off x="2097100" y="6089938"/>
              <a:ext cx="4739835" cy="691661"/>
              <a:chOff x="2097100" y="6089938"/>
              <a:chExt cx="4739835" cy="691661"/>
            </a:xfrm>
          </p:grpSpPr>
          <p:grpSp>
            <p:nvGrpSpPr>
              <p:cNvPr id="68" name="Groupe 67"/>
              <p:cNvGrpSpPr/>
              <p:nvPr/>
            </p:nvGrpSpPr>
            <p:grpSpPr>
              <a:xfrm>
                <a:off x="3483802" y="6162763"/>
                <a:ext cx="666975" cy="618836"/>
                <a:chOff x="3483802" y="4535055"/>
                <a:chExt cx="666975" cy="618836"/>
              </a:xfrm>
            </p:grpSpPr>
            <p:cxnSp>
              <p:nvCxnSpPr>
                <p:cNvPr id="69" name="Connecteur droit 68"/>
                <p:cNvCxnSpPr/>
                <p:nvPr/>
              </p:nvCxnSpPr>
              <p:spPr>
                <a:xfrm>
                  <a:off x="3483802" y="4535055"/>
                  <a:ext cx="0" cy="618836"/>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3483802" y="5153891"/>
                  <a:ext cx="66697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a:off x="4150777" y="4535055"/>
                  <a:ext cx="0" cy="618836"/>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droit 71"/>
                <p:cNvCxnSpPr/>
                <p:nvPr/>
              </p:nvCxnSpPr>
              <p:spPr>
                <a:xfrm>
                  <a:off x="3483802" y="4747846"/>
                  <a:ext cx="666975" cy="8792"/>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82" name="Connecteur droit avec flèche 81"/>
              <p:cNvCxnSpPr/>
              <p:nvPr/>
            </p:nvCxnSpPr>
            <p:spPr>
              <a:xfrm>
                <a:off x="4492487" y="6563058"/>
                <a:ext cx="146486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3" name="ZoneTexte 82"/>
              <p:cNvSpPr txBox="1"/>
              <p:nvPr/>
            </p:nvSpPr>
            <p:spPr>
              <a:xfrm>
                <a:off x="4904054" y="6146019"/>
                <a:ext cx="326003" cy="369332"/>
              </a:xfrm>
              <a:prstGeom prst="rect">
                <a:avLst/>
              </a:prstGeom>
              <a:noFill/>
            </p:spPr>
            <p:txBody>
              <a:bodyPr wrap="square" rtlCol="0">
                <a:spAutoFit/>
              </a:bodyPr>
              <a:lstStyle/>
              <a:p>
                <a:r>
                  <a:rPr lang="fr-FR" dirty="0" smtClean="0"/>
                  <a:t>t</a:t>
                </a:r>
                <a:endParaRPr lang="fr-FR" dirty="0"/>
              </a:p>
            </p:txBody>
          </p:sp>
          <p:sp>
            <p:nvSpPr>
              <p:cNvPr id="84" name="Ellipse 83"/>
              <p:cNvSpPr/>
              <p:nvPr/>
            </p:nvSpPr>
            <p:spPr>
              <a:xfrm>
                <a:off x="3746819" y="6146019"/>
                <a:ext cx="133418" cy="1275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84"/>
              <p:cNvSpPr/>
              <p:nvPr/>
            </p:nvSpPr>
            <p:spPr>
              <a:xfrm>
                <a:off x="3483802" y="6384346"/>
                <a:ext cx="666975" cy="39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Rectangle 85"/>
              <p:cNvSpPr/>
              <p:nvPr/>
            </p:nvSpPr>
            <p:spPr>
              <a:xfrm>
                <a:off x="6169960" y="6393139"/>
                <a:ext cx="666975" cy="38132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ZoneTexte 86"/>
              <p:cNvSpPr txBox="1"/>
              <p:nvPr/>
            </p:nvSpPr>
            <p:spPr>
              <a:xfrm>
                <a:off x="2097100" y="6146019"/>
                <a:ext cx="1166845" cy="276999"/>
              </a:xfrm>
              <a:prstGeom prst="rect">
                <a:avLst/>
              </a:prstGeom>
              <a:noFill/>
            </p:spPr>
            <p:txBody>
              <a:bodyPr wrap="square" rtlCol="0">
                <a:spAutoFit/>
              </a:bodyPr>
              <a:lstStyle/>
              <a:p>
                <a:r>
                  <a:rPr lang="fr-FR" sz="1200" dirty="0" smtClean="0"/>
                  <a:t>Goutte d’encre</a:t>
                </a:r>
                <a:endParaRPr lang="fr-FR" sz="1200" dirty="0"/>
              </a:p>
            </p:txBody>
          </p:sp>
          <p:sp>
            <p:nvSpPr>
              <p:cNvPr id="88" name="Arc 87"/>
              <p:cNvSpPr/>
              <p:nvPr/>
            </p:nvSpPr>
            <p:spPr>
              <a:xfrm>
                <a:off x="3099716" y="6089938"/>
                <a:ext cx="853602" cy="229535"/>
              </a:xfrm>
              <a:prstGeom prst="arc">
                <a:avLst>
                  <a:gd name="adj1" fmla="val 10815724"/>
                  <a:gd name="adj2" fmla="val 20365126"/>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9" name="ZoneTexte 88"/>
              <p:cNvSpPr txBox="1"/>
              <p:nvPr/>
            </p:nvSpPr>
            <p:spPr>
              <a:xfrm>
                <a:off x="3548999" y="6412267"/>
                <a:ext cx="708084" cy="369332"/>
              </a:xfrm>
              <a:prstGeom prst="rect">
                <a:avLst/>
              </a:prstGeom>
              <a:noFill/>
            </p:spPr>
            <p:txBody>
              <a:bodyPr wrap="square" rtlCol="0">
                <a:spAutoFit/>
              </a:bodyPr>
              <a:lstStyle/>
              <a:p>
                <a:r>
                  <a:rPr lang="fr-FR" dirty="0" smtClean="0"/>
                  <a:t>eau</a:t>
                </a:r>
                <a:endParaRPr lang="fr-FR" dirty="0"/>
              </a:p>
            </p:txBody>
          </p:sp>
        </p:grpSp>
      </p:grpSp>
    </p:spTree>
    <p:extLst>
      <p:ext uri="{BB962C8B-B14F-4D97-AF65-F5344CB8AC3E}">
        <p14:creationId xmlns:p14="http://schemas.microsoft.com/office/powerpoint/2010/main" val="372414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8016FA6-15B8-42A9-B13A-EB84C6A4B01F}" type="slidenum">
              <a:rPr lang="fr-FR" smtClean="0"/>
              <a:t>18</a:t>
            </a:fld>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
        <p:nvSpPr>
          <p:cNvPr id="6" name="Rectangle 5"/>
          <p:cNvSpPr/>
          <p:nvPr/>
        </p:nvSpPr>
        <p:spPr>
          <a:xfrm>
            <a:off x="3147156" y="167203"/>
            <a:ext cx="5665077" cy="461665"/>
          </a:xfrm>
          <a:prstGeom prst="rect">
            <a:avLst/>
          </a:prstGeom>
        </p:spPr>
        <p:txBody>
          <a:bodyPr wrap="none">
            <a:spAutoFit/>
          </a:bodyPr>
          <a:lstStyle/>
          <a:p>
            <a:r>
              <a:rPr lang="fr-FR" sz="2400" b="1" dirty="0"/>
              <a:t>Chapitre 1 : Bases de la thermodynamique </a:t>
            </a:r>
          </a:p>
        </p:txBody>
      </p:sp>
      <p:sp>
        <p:nvSpPr>
          <p:cNvPr id="3" name="Rectangle 2"/>
          <p:cNvSpPr/>
          <p:nvPr/>
        </p:nvSpPr>
        <p:spPr>
          <a:xfrm>
            <a:off x="922242" y="851307"/>
            <a:ext cx="4182495" cy="461665"/>
          </a:xfrm>
          <a:prstGeom prst="rect">
            <a:avLst/>
          </a:prstGeom>
        </p:spPr>
        <p:txBody>
          <a:bodyPr wrap="square">
            <a:spAutoFit/>
          </a:bodyPr>
          <a:lstStyle/>
          <a:p>
            <a:r>
              <a:rPr lang="fr-FR" sz="2400" b="1" dirty="0" smtClean="0">
                <a:solidFill>
                  <a:srgbClr val="FF0000"/>
                </a:solidFill>
              </a:rPr>
              <a:t>Coefficients thermoélastiques: </a:t>
            </a:r>
            <a:endParaRPr lang="fr-FR" sz="2400" dirty="0"/>
          </a:p>
        </p:txBody>
      </p:sp>
      <mc:AlternateContent xmlns:mc="http://schemas.openxmlformats.org/markup-compatibility/2006" xmlns:a14="http://schemas.microsoft.com/office/drawing/2010/main">
        <mc:Choice Requires="a14">
          <p:sp>
            <p:nvSpPr>
              <p:cNvPr id="14" name="ZoneTexte 13"/>
              <p:cNvSpPr txBox="1"/>
              <p:nvPr/>
            </p:nvSpPr>
            <p:spPr>
              <a:xfrm>
                <a:off x="2051437" y="1388852"/>
                <a:ext cx="7378810" cy="1418915"/>
              </a:xfrm>
              <a:prstGeom prst="rect">
                <a:avLst/>
              </a:prstGeom>
              <a:solidFill>
                <a:schemeClr val="accent1">
                  <a:lumMod val="20000"/>
                  <a:lumOff val="80000"/>
                </a:schemeClr>
              </a:solidFill>
            </p:spPr>
            <p:txBody>
              <a:bodyPr wrap="square" rtlCol="0">
                <a:spAutoFit/>
              </a:bodyPr>
              <a:lstStyle/>
              <a:p>
                <a:r>
                  <a:rPr lang="fr-FR" dirty="0" smtClean="0"/>
                  <a:t>Coefficient de dilatation isobare :</a:t>
                </a:r>
              </a:p>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𝑉</m:t>
                          </m:r>
                        </m:den>
                      </m:f>
                      <m:sSub>
                        <m:sSubPr>
                          <m:ctrlPr>
                            <a:rPr lang="fr-FR" b="0" i="1" smtClean="0">
                              <a:latin typeface="Cambria Math" panose="02040503050406030204" pitchFamily="18" charset="0"/>
                              <a:ea typeface="Cambria Math" panose="02040503050406030204" pitchFamily="18" charset="0"/>
                            </a:rPr>
                          </m:ctrlPr>
                        </m:sSubPr>
                        <m:e>
                          <m:d>
                            <m:dPr>
                              <m:ctrlPr>
                                <a:rPr lang="fr-FR" b="0" i="1" smtClean="0">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𝑉</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𝑇</m:t>
                                  </m:r>
                                </m:den>
                              </m:f>
                            </m:e>
                          </m:d>
                        </m:e>
                        <m:sub>
                          <m:r>
                            <a:rPr lang="fr-FR" b="0" i="1" smtClean="0">
                              <a:latin typeface="Cambria Math" panose="02040503050406030204" pitchFamily="18" charset="0"/>
                              <a:ea typeface="Cambria Math" panose="02040503050406030204" pitchFamily="18" charset="0"/>
                            </a:rPr>
                            <m:t>𝑃</m:t>
                          </m:r>
                        </m:sub>
                      </m:sSub>
                    </m:oMath>
                  </m:oMathPara>
                </a14:m>
                <a:endParaRPr lang="fr-FR" dirty="0" smtClean="0"/>
              </a:p>
              <a:p>
                <a:r>
                  <a:rPr lang="fr-FR" dirty="0" smtClean="0"/>
                  <a:t>Pour un gaz parfait : </a:t>
                </a:r>
                <a14:m>
                  <m:oMath xmlns:m="http://schemas.openxmlformats.org/officeDocument/2006/math">
                    <m:r>
                      <a:rPr lang="fr-FR" i="1">
                        <a:latin typeface="Cambria Math" panose="02040503050406030204" pitchFamily="18" charset="0"/>
                        <a:ea typeface="Cambria Math" panose="02040503050406030204" pitchFamily="18" charset="0"/>
                      </a:rPr>
                      <m:t>𝛼</m:t>
                    </m:r>
                    <m:r>
                      <a:rPr lang="fr-FR" i="1">
                        <a:latin typeface="Cambria Math" panose="02040503050406030204" pitchFamily="18" charset="0"/>
                        <a:ea typeface="Cambria Math" panose="02040503050406030204" pitchFamily="18" charset="0"/>
                      </a:rPr>
                      <m:t>=</m:t>
                    </m:r>
                    <m:f>
                      <m:fPr>
                        <m:ctrlPr>
                          <a:rPr lang="fr-FR"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𝑇</m:t>
                        </m:r>
                      </m:den>
                    </m:f>
                  </m:oMath>
                </a14:m>
                <a:r>
                  <a:rPr lang="fr-FR" dirty="0" smtClean="0"/>
                  <a:t>  (démo à faire)</a:t>
                </a:r>
              </a:p>
            </p:txBody>
          </p:sp>
        </mc:Choice>
        <mc:Fallback xmlns="">
          <p:sp>
            <p:nvSpPr>
              <p:cNvPr id="14" name="ZoneTexte 13"/>
              <p:cNvSpPr txBox="1">
                <a:spLocks noRot="1" noChangeAspect="1" noMove="1" noResize="1" noEditPoints="1" noAdjustHandles="1" noChangeArrowheads="1" noChangeShapeType="1" noTextEdit="1"/>
              </p:cNvSpPr>
              <p:nvPr/>
            </p:nvSpPr>
            <p:spPr>
              <a:xfrm>
                <a:off x="2051437" y="1388852"/>
                <a:ext cx="7378810" cy="1418915"/>
              </a:xfrm>
              <a:prstGeom prst="rect">
                <a:avLst/>
              </a:prstGeom>
              <a:blipFill>
                <a:blip r:embed="rId3"/>
                <a:stretch>
                  <a:fillRect l="-744" t="-2575" b="-2146"/>
                </a:stretch>
              </a:blipFill>
            </p:spPr>
            <p:txBody>
              <a:bodyPr/>
              <a:lstStyle/>
              <a:p>
                <a:r>
                  <a:rPr lang="fr-FR">
                    <a:noFill/>
                  </a:rPr>
                  <a:t> </a:t>
                </a:r>
              </a:p>
            </p:txBody>
          </p:sp>
        </mc:Fallback>
      </mc:AlternateContent>
      <p:sp>
        <p:nvSpPr>
          <p:cNvPr id="17" name="Rectangle 2"/>
          <p:cNvSpPr>
            <a:spLocks noChangeArrowheads="1"/>
          </p:cNvSpPr>
          <p:nvPr/>
        </p:nvSpPr>
        <p:spPr bwMode="auto">
          <a:xfrm>
            <a:off x="536276" y="3851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mc:AlternateContent xmlns:mc="http://schemas.openxmlformats.org/markup-compatibility/2006" xmlns:a14="http://schemas.microsoft.com/office/drawing/2010/main">
        <mc:Choice Requires="a14">
          <p:sp>
            <p:nvSpPr>
              <p:cNvPr id="9" name="ZoneTexte 8"/>
              <p:cNvSpPr txBox="1"/>
              <p:nvPr/>
            </p:nvSpPr>
            <p:spPr>
              <a:xfrm>
                <a:off x="2051436" y="3162327"/>
                <a:ext cx="7378809" cy="1424481"/>
              </a:xfrm>
              <a:prstGeom prst="rect">
                <a:avLst/>
              </a:prstGeom>
              <a:solidFill>
                <a:schemeClr val="accent4">
                  <a:lumMod val="20000"/>
                  <a:lumOff val="80000"/>
                </a:schemeClr>
              </a:solidFill>
            </p:spPr>
            <p:txBody>
              <a:bodyPr wrap="square" rtlCol="0">
                <a:spAutoFit/>
              </a:bodyPr>
              <a:lstStyle/>
              <a:p>
                <a:r>
                  <a:rPr lang="fr-FR" dirty="0" smtClean="0"/>
                  <a:t>Coefficient de compressibilité isotherme :</a:t>
                </a:r>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𝜒</m:t>
                          </m:r>
                        </m:e>
                        <m:sub>
                          <m:r>
                            <a:rPr lang="fr-FR" i="1">
                              <a:latin typeface="Cambria Math" panose="02040503050406030204" pitchFamily="18" charset="0"/>
                              <a:ea typeface="Cambria Math" panose="02040503050406030204" pitchFamily="18" charset="0"/>
                            </a:rPr>
                            <m:t>𝑇</m:t>
                          </m:r>
                        </m:sub>
                      </m:sSub>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rPr>
                            <m:t>𝑉</m:t>
                          </m:r>
                        </m:den>
                      </m:f>
                      <m:sSub>
                        <m:sSubPr>
                          <m:ctrlPr>
                            <a:rPr lang="fr-FR" i="1">
                              <a:latin typeface="Cambria Math" panose="02040503050406030204" pitchFamily="18" charset="0"/>
                              <a:ea typeface="Cambria Math" panose="02040503050406030204" pitchFamily="18" charset="0"/>
                            </a:rPr>
                          </m:ctrlPr>
                        </m:sSubPr>
                        <m:e>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𝑉</m:t>
                                  </m:r>
                                </m:num>
                                <m:den>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𝑃</m:t>
                                  </m:r>
                                </m:den>
                              </m:f>
                            </m:e>
                          </m:d>
                        </m:e>
                        <m:sub>
                          <m:r>
                            <a:rPr lang="fr-FR" i="1">
                              <a:latin typeface="Cambria Math" panose="02040503050406030204" pitchFamily="18" charset="0"/>
                              <a:ea typeface="Cambria Math" panose="02040503050406030204" pitchFamily="18" charset="0"/>
                            </a:rPr>
                            <m:t>𝑇</m:t>
                          </m:r>
                        </m:sub>
                      </m:sSub>
                    </m:oMath>
                  </m:oMathPara>
                </a14:m>
                <a:endParaRPr lang="fr-FR" dirty="0"/>
              </a:p>
              <a:p>
                <a:r>
                  <a:rPr lang="fr-FR" dirty="0"/>
                  <a:t>Pour un gaz parfait : </a:t>
                </a:r>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𝜒</m:t>
                        </m:r>
                      </m:e>
                      <m:sub>
                        <m:r>
                          <a:rPr lang="fr-FR" b="0" i="1" smtClean="0">
                            <a:latin typeface="Cambria Math" panose="02040503050406030204" pitchFamily="18" charset="0"/>
                            <a:ea typeface="Cambria Math" panose="02040503050406030204" pitchFamily="18" charset="0"/>
                          </a:rPr>
                          <m:t>𝑇</m:t>
                        </m:r>
                      </m:sub>
                    </m:sSub>
                    <m:r>
                      <a:rPr lang="fr-FR" i="1">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𝑃</m:t>
                        </m:r>
                      </m:den>
                    </m:f>
                  </m:oMath>
                </a14:m>
                <a:r>
                  <a:rPr lang="fr-FR" dirty="0"/>
                  <a:t>  (démo à faire</a:t>
                </a:r>
                <a:r>
                  <a:rPr lang="fr-FR" dirty="0" smtClean="0"/>
                  <a:t>)</a:t>
                </a:r>
                <a:endParaRPr lang="fr-FR" dirty="0"/>
              </a:p>
            </p:txBody>
          </p:sp>
        </mc:Choice>
        <mc:Fallback xmlns="">
          <p:sp>
            <p:nvSpPr>
              <p:cNvPr id="9" name="ZoneTexte 8"/>
              <p:cNvSpPr txBox="1">
                <a:spLocks noRot="1" noChangeAspect="1" noMove="1" noResize="1" noEditPoints="1" noAdjustHandles="1" noChangeArrowheads="1" noChangeShapeType="1" noTextEdit="1"/>
              </p:cNvSpPr>
              <p:nvPr/>
            </p:nvSpPr>
            <p:spPr>
              <a:xfrm>
                <a:off x="2051436" y="3162327"/>
                <a:ext cx="7378809" cy="1424481"/>
              </a:xfrm>
              <a:prstGeom prst="rect">
                <a:avLst/>
              </a:prstGeom>
              <a:blipFill>
                <a:blip r:embed="rId4"/>
                <a:stretch>
                  <a:fillRect l="-744" t="-2575" b="-214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p:cNvSpPr txBox="1"/>
              <p:nvPr/>
            </p:nvSpPr>
            <p:spPr>
              <a:xfrm>
                <a:off x="2051436" y="4941368"/>
                <a:ext cx="7378809" cy="1418915"/>
              </a:xfrm>
              <a:prstGeom prst="rect">
                <a:avLst/>
              </a:prstGeom>
              <a:solidFill>
                <a:schemeClr val="accent6">
                  <a:lumMod val="20000"/>
                  <a:lumOff val="80000"/>
                </a:schemeClr>
              </a:solidFill>
            </p:spPr>
            <p:txBody>
              <a:bodyPr wrap="square" rtlCol="0">
                <a:spAutoFit/>
              </a:bodyPr>
              <a:lstStyle/>
              <a:p>
                <a:r>
                  <a:rPr lang="fr-FR" dirty="0" smtClean="0"/>
                  <a:t>Coefficient de variation de pression isochore :</a:t>
                </a:r>
              </a:p>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𝛽</m:t>
                      </m:r>
                      <m:r>
                        <a:rPr lang="fr-FR" i="1">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𝑃</m:t>
                          </m:r>
                        </m:den>
                      </m:f>
                      <m:sSub>
                        <m:sSubPr>
                          <m:ctrlPr>
                            <a:rPr lang="fr-FR" i="1">
                              <a:latin typeface="Cambria Math" panose="02040503050406030204" pitchFamily="18" charset="0"/>
                              <a:ea typeface="Cambria Math" panose="02040503050406030204" pitchFamily="18" charset="0"/>
                            </a:rPr>
                          </m:ctrlPr>
                        </m:sSubPr>
                        <m:e>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𝑃</m:t>
                                  </m:r>
                                </m:num>
                                <m:den>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𝑇</m:t>
                                  </m:r>
                                </m:den>
                              </m:f>
                            </m:e>
                          </m:d>
                        </m:e>
                        <m:sub>
                          <m:r>
                            <a:rPr lang="fr-FR" b="0" i="1" smtClean="0">
                              <a:latin typeface="Cambria Math" panose="02040503050406030204" pitchFamily="18" charset="0"/>
                              <a:ea typeface="Cambria Math" panose="02040503050406030204" pitchFamily="18" charset="0"/>
                            </a:rPr>
                            <m:t>𝑉</m:t>
                          </m:r>
                        </m:sub>
                      </m:sSub>
                    </m:oMath>
                  </m:oMathPara>
                </a14:m>
                <a:endParaRPr lang="fr-FR" dirty="0"/>
              </a:p>
              <a:p>
                <a:r>
                  <a:rPr lang="fr-FR" dirty="0" smtClean="0"/>
                  <a:t>Pour un gaz parfait :</a:t>
                </a:r>
                <a14:m>
                  <m:oMath xmlns:m="http://schemas.openxmlformats.org/officeDocument/2006/math">
                    <m:r>
                      <a:rPr lang="fr-FR" i="1">
                        <a:latin typeface="Cambria Math" panose="02040503050406030204" pitchFamily="18" charset="0"/>
                        <a:ea typeface="Cambria Math" panose="02040503050406030204" pitchFamily="18" charset="0"/>
                      </a:rPr>
                      <m:t>𝛽</m:t>
                    </m:r>
                    <m:r>
                      <a:rPr lang="fr-FR" i="1">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𝑇</m:t>
                        </m:r>
                      </m:den>
                    </m:f>
                  </m:oMath>
                </a14:m>
                <a:r>
                  <a:rPr lang="fr-FR" dirty="0"/>
                  <a:t>  (démo à faire</a:t>
                </a:r>
                <a:r>
                  <a:rPr lang="fr-FR" dirty="0" smtClean="0"/>
                  <a:t>)</a:t>
                </a:r>
                <a:endParaRPr lang="fr-FR" dirty="0"/>
              </a:p>
            </p:txBody>
          </p:sp>
        </mc:Choice>
        <mc:Fallback xmlns="">
          <p:sp>
            <p:nvSpPr>
              <p:cNvPr id="10" name="ZoneTexte 9"/>
              <p:cNvSpPr txBox="1">
                <a:spLocks noRot="1" noChangeAspect="1" noMove="1" noResize="1" noEditPoints="1" noAdjustHandles="1" noChangeArrowheads="1" noChangeShapeType="1" noTextEdit="1"/>
              </p:cNvSpPr>
              <p:nvPr/>
            </p:nvSpPr>
            <p:spPr>
              <a:xfrm>
                <a:off x="2051436" y="4941368"/>
                <a:ext cx="7378809" cy="1418915"/>
              </a:xfrm>
              <a:prstGeom prst="rect">
                <a:avLst/>
              </a:prstGeom>
              <a:blipFill>
                <a:blip r:embed="rId5"/>
                <a:stretch>
                  <a:fillRect l="-744" t="-2586" b="-2586"/>
                </a:stretch>
              </a:blipFill>
            </p:spPr>
            <p:txBody>
              <a:bodyPr/>
              <a:lstStyle/>
              <a:p>
                <a:r>
                  <a:rPr lang="fr-FR">
                    <a:noFill/>
                  </a:rPr>
                  <a:t> </a:t>
                </a:r>
              </a:p>
            </p:txBody>
          </p:sp>
        </mc:Fallback>
      </mc:AlternateContent>
    </p:spTree>
    <p:extLst>
      <p:ext uri="{BB962C8B-B14F-4D97-AF65-F5344CB8AC3E}">
        <p14:creationId xmlns:p14="http://schemas.microsoft.com/office/powerpoint/2010/main" val="306743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8016FA6-15B8-42A9-B13A-EB84C6A4B01F}" type="slidenum">
              <a:rPr lang="fr-FR" smtClean="0"/>
              <a:t>2</a:t>
            </a:fld>
            <a:endParaRPr lang="fr-FR"/>
          </a:p>
        </p:txBody>
      </p:sp>
      <p:sp>
        <p:nvSpPr>
          <p:cNvPr id="3" name="Rectangle 2"/>
          <p:cNvSpPr/>
          <p:nvPr/>
        </p:nvSpPr>
        <p:spPr>
          <a:xfrm>
            <a:off x="1031965" y="1349781"/>
            <a:ext cx="9492599" cy="1477328"/>
          </a:xfrm>
          <a:prstGeom prst="rect">
            <a:avLst/>
          </a:prstGeom>
        </p:spPr>
        <p:txBody>
          <a:bodyPr wrap="square">
            <a:spAutoFit/>
          </a:bodyPr>
          <a:lstStyle/>
          <a:p>
            <a:pPr algn="just"/>
            <a:r>
              <a:rPr lang="fr-FR" dirty="0"/>
              <a:t>La </a:t>
            </a:r>
            <a:r>
              <a:rPr lang="fr-FR" dirty="0" smtClean="0"/>
              <a:t>thermodynamique est la science qui </a:t>
            </a:r>
            <a:r>
              <a:rPr lang="fr-FR" dirty="0"/>
              <a:t>étudie les échanges d’énergie au sein </a:t>
            </a:r>
            <a:r>
              <a:rPr lang="fr-FR" dirty="0" smtClean="0"/>
              <a:t>de </a:t>
            </a:r>
            <a:r>
              <a:rPr lang="fr-FR" dirty="0"/>
              <a:t>systèmes plus ou moins </a:t>
            </a:r>
            <a:r>
              <a:rPr lang="fr-FR" dirty="0" smtClean="0"/>
              <a:t>complexes</a:t>
            </a:r>
          </a:p>
          <a:p>
            <a:pPr algn="just"/>
            <a:endParaRPr lang="fr-FR" dirty="0" smtClean="0"/>
          </a:p>
          <a:p>
            <a:pPr algn="just"/>
            <a:endParaRPr lang="fr-FR" dirty="0"/>
          </a:p>
          <a:p>
            <a:pPr algn="just"/>
            <a:endParaRPr lang="fr-FR" dirty="0" smtClean="0"/>
          </a:p>
        </p:txBody>
      </p:sp>
      <p:sp>
        <p:nvSpPr>
          <p:cNvPr id="5" name="ZoneTexte 4"/>
          <p:cNvSpPr txBox="1"/>
          <p:nvPr/>
        </p:nvSpPr>
        <p:spPr>
          <a:xfrm>
            <a:off x="1001485" y="2405670"/>
            <a:ext cx="3844835" cy="461665"/>
          </a:xfrm>
          <a:prstGeom prst="rect">
            <a:avLst/>
          </a:prstGeom>
          <a:noFill/>
        </p:spPr>
        <p:txBody>
          <a:bodyPr wrap="square" rtlCol="0">
            <a:spAutoFit/>
          </a:bodyPr>
          <a:lstStyle/>
          <a:p>
            <a:r>
              <a:rPr lang="fr-FR" sz="2400" b="1" dirty="0" smtClean="0">
                <a:solidFill>
                  <a:srgbClr val="FF0000"/>
                </a:solidFill>
              </a:rPr>
              <a:t>Pourquoi on l’étudie ?</a:t>
            </a:r>
            <a:endParaRPr lang="fr-FR" sz="2400" b="1" dirty="0">
              <a:solidFill>
                <a:srgbClr val="FF0000"/>
              </a:solidFill>
            </a:endParaRPr>
          </a:p>
        </p:txBody>
      </p:sp>
      <p:sp>
        <p:nvSpPr>
          <p:cNvPr id="6" name="ZoneTexte 5"/>
          <p:cNvSpPr txBox="1"/>
          <p:nvPr/>
        </p:nvSpPr>
        <p:spPr>
          <a:xfrm>
            <a:off x="1001484" y="890349"/>
            <a:ext cx="5435891" cy="461665"/>
          </a:xfrm>
          <a:prstGeom prst="rect">
            <a:avLst/>
          </a:prstGeom>
          <a:noFill/>
        </p:spPr>
        <p:txBody>
          <a:bodyPr wrap="square" rtlCol="0">
            <a:spAutoFit/>
          </a:bodyPr>
          <a:lstStyle/>
          <a:p>
            <a:r>
              <a:rPr lang="fr-FR" sz="2400" b="1" dirty="0" smtClean="0">
                <a:solidFill>
                  <a:srgbClr val="FF0000"/>
                </a:solidFill>
              </a:rPr>
              <a:t>Qu’est ce que la thermodynamique ?</a:t>
            </a:r>
            <a:endParaRPr lang="fr-FR" sz="2400" b="1" dirty="0">
              <a:solidFill>
                <a:srgbClr val="FF0000"/>
              </a:solidFill>
            </a:endParaRPr>
          </a:p>
        </p:txBody>
      </p:sp>
      <p:sp>
        <p:nvSpPr>
          <p:cNvPr id="7" name="Rectangle 1"/>
          <p:cNvSpPr>
            <a:spLocks noChangeArrowheads="1"/>
          </p:cNvSpPr>
          <p:nvPr/>
        </p:nvSpPr>
        <p:spPr bwMode="auto">
          <a:xfrm>
            <a:off x="0" y="-123110"/>
            <a:ext cx="18473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smtClean="0">
              <a:ln>
                <a:noFill/>
              </a:ln>
              <a:solidFill>
                <a:srgbClr val="000000"/>
              </a:solidFill>
              <a:effectLst/>
              <a:latin typeface="Aileron"/>
            </a:endParaRPr>
          </a:p>
        </p:txBody>
      </p:sp>
      <p:sp>
        <p:nvSpPr>
          <p:cNvPr id="8" name="Rectangle 7"/>
          <p:cNvSpPr/>
          <p:nvPr/>
        </p:nvSpPr>
        <p:spPr>
          <a:xfrm>
            <a:off x="1031965" y="2999895"/>
            <a:ext cx="9583269" cy="1754326"/>
          </a:xfrm>
          <a:prstGeom prst="rect">
            <a:avLst/>
          </a:prstGeom>
        </p:spPr>
        <p:txBody>
          <a:bodyPr wrap="square">
            <a:spAutoFit/>
          </a:bodyPr>
          <a:lstStyle/>
          <a:p>
            <a:pPr marL="285750" lvl="0" indent="-285750" algn="just" fontAlgn="base">
              <a:spcBef>
                <a:spcPct val="0"/>
              </a:spcBef>
              <a:spcAft>
                <a:spcPct val="0"/>
              </a:spcAft>
              <a:buFont typeface="Arial" panose="020B0604020202020204" pitchFamily="34" charset="0"/>
              <a:buChar char="•"/>
            </a:pPr>
            <a:r>
              <a:rPr lang="fr-FR" altLang="fr-FR" dirty="0" smtClean="0"/>
              <a:t>Elle </a:t>
            </a:r>
            <a:r>
              <a:rPr lang="fr-FR" altLang="fr-FR" dirty="0"/>
              <a:t>permet d'aborder des concepts fondamentaux en physique comme l'énergie </a:t>
            </a:r>
            <a:r>
              <a:rPr lang="fr-FR" altLang="fr-FR" dirty="0" smtClean="0"/>
              <a:t>et l'entropie</a:t>
            </a:r>
          </a:p>
          <a:p>
            <a:pPr lvl="0" algn="just" fontAlgn="base">
              <a:spcBef>
                <a:spcPct val="0"/>
              </a:spcBef>
              <a:spcAft>
                <a:spcPct val="0"/>
              </a:spcAft>
            </a:pPr>
            <a:endParaRPr lang="fr-FR" altLang="fr-FR" dirty="0" smtClean="0"/>
          </a:p>
          <a:p>
            <a:pPr marL="285750" indent="-285750" algn="just" fontAlgn="base">
              <a:spcBef>
                <a:spcPct val="0"/>
              </a:spcBef>
              <a:spcAft>
                <a:spcPct val="0"/>
              </a:spcAft>
              <a:buFont typeface="Arial" panose="020B0604020202020204" pitchFamily="34" charset="0"/>
              <a:buChar char="•"/>
            </a:pPr>
            <a:r>
              <a:rPr lang="fr-FR" altLang="fr-FR" dirty="0"/>
              <a:t>Elle pose des méthodes applicables partout ailleurs en </a:t>
            </a:r>
            <a:r>
              <a:rPr lang="fr-FR" altLang="fr-FR" dirty="0" smtClean="0"/>
              <a:t>physique</a:t>
            </a:r>
          </a:p>
          <a:p>
            <a:pPr marL="285750" indent="-285750" algn="just" fontAlgn="base">
              <a:spcBef>
                <a:spcPct val="0"/>
              </a:spcBef>
              <a:spcAft>
                <a:spcPct val="0"/>
              </a:spcAft>
              <a:buFont typeface="Arial" panose="020B0604020202020204" pitchFamily="34" charset="0"/>
              <a:buChar char="•"/>
            </a:pPr>
            <a:endParaRPr lang="fr-FR" altLang="fr-FR" dirty="0" smtClean="0"/>
          </a:p>
          <a:p>
            <a:pPr marL="285750" indent="-285750" algn="just" fontAlgn="base">
              <a:spcBef>
                <a:spcPct val="0"/>
              </a:spcBef>
              <a:spcAft>
                <a:spcPct val="0"/>
              </a:spcAft>
              <a:buFont typeface="Arial" panose="020B0604020202020204" pitchFamily="34" charset="0"/>
              <a:buChar char="•"/>
            </a:pPr>
            <a:r>
              <a:rPr lang="fr-FR" altLang="fr-FR" dirty="0"/>
              <a:t>L</a:t>
            </a:r>
            <a:r>
              <a:rPr lang="fr-FR" altLang="fr-FR" dirty="0" smtClean="0"/>
              <a:t>a thermodynamique nous entoure : la voiture, le frigo, le chauffage, le climatiseur, l’ordinateur …</a:t>
            </a:r>
            <a:endParaRPr lang="fr-FR" altLang="fr-FR" dirty="0"/>
          </a:p>
          <a:p>
            <a:pPr lvl="0" algn="just" fontAlgn="base">
              <a:spcBef>
                <a:spcPct val="0"/>
              </a:spcBef>
              <a:spcAft>
                <a:spcPct val="0"/>
              </a:spcAft>
            </a:pPr>
            <a:endParaRPr lang="fr-FR" alt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Tree>
    <p:extLst>
      <p:ext uri="{BB962C8B-B14F-4D97-AF65-F5344CB8AC3E}">
        <p14:creationId xmlns:p14="http://schemas.microsoft.com/office/powerpoint/2010/main" val="33303696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8016FA6-15B8-42A9-B13A-EB84C6A4B01F}" type="slidenum">
              <a:rPr lang="fr-FR" smtClean="0"/>
              <a:t>3</a:t>
            </a:fld>
            <a:endParaRPr lang="fr-FR"/>
          </a:p>
        </p:txBody>
      </p:sp>
      <p:sp>
        <p:nvSpPr>
          <p:cNvPr id="3" name="ZoneTexte 2"/>
          <p:cNvSpPr txBox="1"/>
          <p:nvPr/>
        </p:nvSpPr>
        <p:spPr>
          <a:xfrm>
            <a:off x="790414" y="458268"/>
            <a:ext cx="7567202" cy="461665"/>
          </a:xfrm>
          <a:prstGeom prst="rect">
            <a:avLst/>
          </a:prstGeom>
          <a:noFill/>
        </p:spPr>
        <p:txBody>
          <a:bodyPr wrap="square" rtlCol="0">
            <a:spAutoFit/>
          </a:bodyPr>
          <a:lstStyle/>
          <a:p>
            <a:r>
              <a:rPr lang="fr-FR" sz="2400" b="1" dirty="0" smtClean="0">
                <a:solidFill>
                  <a:srgbClr val="FF0000"/>
                </a:solidFill>
              </a:rPr>
              <a:t>Quels sont les objectifs du cours de thermodynamique ?</a:t>
            </a:r>
            <a:endParaRPr lang="fr-FR" sz="2400" b="1" dirty="0">
              <a:solidFill>
                <a:srgbClr val="FF0000"/>
              </a:solidFill>
            </a:endParaRPr>
          </a:p>
        </p:txBody>
      </p:sp>
      <p:sp>
        <p:nvSpPr>
          <p:cNvPr id="4" name="Rectangle 3"/>
          <p:cNvSpPr/>
          <p:nvPr/>
        </p:nvSpPr>
        <p:spPr>
          <a:xfrm>
            <a:off x="588936" y="765047"/>
            <a:ext cx="10764864" cy="5469190"/>
          </a:xfrm>
          <a:prstGeom prst="rect">
            <a:avLst/>
          </a:prstGeom>
        </p:spPr>
        <p:txBody>
          <a:bodyPr wrap="square">
            <a:spAutoFit/>
          </a:bodyPr>
          <a:lstStyle/>
          <a:p>
            <a:pPr marL="285750" indent="-285750">
              <a:lnSpc>
                <a:spcPct val="200000"/>
              </a:lnSpc>
              <a:spcAft>
                <a:spcPts val="600"/>
              </a:spcAft>
              <a:buFont typeface="Arial" panose="020B0604020202020204" pitchFamily="34" charset="0"/>
              <a:buChar char="•"/>
            </a:pPr>
            <a:r>
              <a:rPr lang="fr-FR" sz="2000" dirty="0">
                <a:ea typeface="Times New Roman" panose="02020603050405020304" pitchFamily="18" charset="0"/>
                <a:cs typeface="Times New Roman" panose="02020603050405020304" pitchFamily="18" charset="0"/>
              </a:rPr>
              <a:t>Identifier un système ouvert, un système isolé, un système </a:t>
            </a:r>
            <a:r>
              <a:rPr lang="fr-FR" sz="2000" dirty="0" smtClean="0">
                <a:ea typeface="Times New Roman" panose="02020603050405020304" pitchFamily="18" charset="0"/>
                <a:cs typeface="Times New Roman" panose="02020603050405020304" pitchFamily="18" charset="0"/>
              </a:rPr>
              <a:t>fermé</a:t>
            </a:r>
            <a:endParaRPr lang="fr-FR" sz="2000" dirty="0">
              <a:ea typeface="Times New Roman" panose="02020603050405020304" pitchFamily="18" charset="0"/>
              <a:cs typeface="Times New Roman" panose="02020603050405020304" pitchFamily="18" charset="0"/>
            </a:endParaRPr>
          </a:p>
          <a:p>
            <a:pPr marL="285750" indent="-285750">
              <a:lnSpc>
                <a:spcPct val="200000"/>
              </a:lnSpc>
              <a:spcAft>
                <a:spcPts val="600"/>
              </a:spcAft>
              <a:buFont typeface="Arial" panose="020B0604020202020204" pitchFamily="34" charset="0"/>
              <a:buChar char="•"/>
            </a:pPr>
            <a:r>
              <a:rPr lang="fr-FR" sz="2000" dirty="0">
                <a:ea typeface="Times New Roman" panose="02020603050405020304" pitchFamily="18" charset="0"/>
                <a:cs typeface="Times New Roman" panose="02020603050405020304" pitchFamily="18" charset="0"/>
              </a:rPr>
              <a:t>Exprimer le premier principe de la thermodynamique dans le cas d’un système </a:t>
            </a:r>
            <a:r>
              <a:rPr lang="fr-FR" sz="2000" dirty="0" smtClean="0">
                <a:ea typeface="Times New Roman" panose="02020603050405020304" pitchFamily="18" charset="0"/>
                <a:cs typeface="Times New Roman" panose="02020603050405020304" pitchFamily="18" charset="0"/>
              </a:rPr>
              <a:t>fermé</a:t>
            </a:r>
            <a:endParaRPr lang="fr-FR" sz="2000" dirty="0">
              <a:ea typeface="Times New Roman" panose="02020603050405020304" pitchFamily="18" charset="0"/>
              <a:cs typeface="Times New Roman" panose="02020603050405020304" pitchFamily="18" charset="0"/>
            </a:endParaRPr>
          </a:p>
          <a:p>
            <a:pPr marL="285750" indent="-285750">
              <a:lnSpc>
                <a:spcPct val="200000"/>
              </a:lnSpc>
              <a:spcAft>
                <a:spcPts val="600"/>
              </a:spcAft>
              <a:buFont typeface="Arial" panose="020B0604020202020204" pitchFamily="34" charset="0"/>
              <a:buChar char="•"/>
            </a:pPr>
            <a:r>
              <a:rPr lang="fr-FR" sz="2000" dirty="0">
                <a:ea typeface="Times New Roman" panose="02020603050405020304" pitchFamily="18" charset="0"/>
                <a:cs typeface="Times New Roman" panose="02020603050405020304" pitchFamily="18" charset="0"/>
              </a:rPr>
              <a:t>Calculer le transfert thermique connaissant le travail et l’énergie </a:t>
            </a:r>
            <a:r>
              <a:rPr lang="fr-FR" sz="2000" dirty="0" smtClean="0">
                <a:ea typeface="Times New Roman" panose="02020603050405020304" pitchFamily="18" charset="0"/>
                <a:cs typeface="Times New Roman" panose="02020603050405020304" pitchFamily="18" charset="0"/>
              </a:rPr>
              <a:t>interne</a:t>
            </a:r>
            <a:endParaRPr lang="fr-FR" sz="2000" dirty="0">
              <a:ea typeface="Times New Roman" panose="02020603050405020304" pitchFamily="18" charset="0"/>
              <a:cs typeface="Times New Roman" panose="02020603050405020304" pitchFamily="18" charset="0"/>
            </a:endParaRPr>
          </a:p>
          <a:p>
            <a:pPr marL="285750" indent="-285750">
              <a:lnSpc>
                <a:spcPct val="200000"/>
              </a:lnSpc>
              <a:spcAft>
                <a:spcPts val="600"/>
              </a:spcAft>
              <a:buFont typeface="Arial" panose="020B0604020202020204" pitchFamily="34" charset="0"/>
              <a:buChar char="•"/>
            </a:pPr>
            <a:r>
              <a:rPr lang="fr-FR" sz="2000" dirty="0">
                <a:ea typeface="Times New Roman" panose="02020603050405020304" pitchFamily="18" charset="0"/>
                <a:cs typeface="Times New Roman" panose="02020603050405020304" pitchFamily="18" charset="0"/>
              </a:rPr>
              <a:t>Exprimer le second principe de la thermodynamique dans le cas d’un système </a:t>
            </a:r>
            <a:r>
              <a:rPr lang="fr-FR" sz="2000" dirty="0" smtClean="0">
                <a:ea typeface="Times New Roman" panose="02020603050405020304" pitchFamily="18" charset="0"/>
                <a:cs typeface="Times New Roman" panose="02020603050405020304" pitchFamily="18" charset="0"/>
              </a:rPr>
              <a:t>fermé</a:t>
            </a:r>
          </a:p>
          <a:p>
            <a:pPr marL="285750" indent="-285750">
              <a:lnSpc>
                <a:spcPct val="200000"/>
              </a:lnSpc>
              <a:spcAft>
                <a:spcPts val="600"/>
              </a:spcAft>
              <a:buFont typeface="Arial" panose="020B0604020202020204" pitchFamily="34" charset="0"/>
              <a:buChar char="•"/>
            </a:pPr>
            <a:r>
              <a:rPr lang="fr-FR" sz="2000" dirty="0" smtClean="0">
                <a:ea typeface="Times New Roman" panose="02020603050405020304" pitchFamily="18" charset="0"/>
                <a:cs typeface="Times New Roman" panose="02020603050405020304" pitchFamily="18" charset="0"/>
              </a:rPr>
              <a:t>Calculer </a:t>
            </a:r>
            <a:r>
              <a:rPr lang="fr-FR" sz="2000" dirty="0">
                <a:ea typeface="Times New Roman" panose="02020603050405020304" pitchFamily="18" charset="0"/>
                <a:cs typeface="Times New Roman" panose="02020603050405020304" pitchFamily="18" charset="0"/>
              </a:rPr>
              <a:t>l’entropie d’un système en identifiant les entropies d’échange et de création </a:t>
            </a:r>
          </a:p>
          <a:p>
            <a:pPr marL="285750" indent="-285750">
              <a:lnSpc>
                <a:spcPct val="200000"/>
              </a:lnSpc>
              <a:spcAft>
                <a:spcPts val="600"/>
              </a:spcAft>
              <a:buFont typeface="Arial" panose="020B0604020202020204" pitchFamily="34" charset="0"/>
              <a:buChar char="•"/>
            </a:pPr>
            <a:r>
              <a:rPr lang="fr-FR" sz="2000" dirty="0">
                <a:ea typeface="Times New Roman" panose="02020603050405020304" pitchFamily="18" charset="0"/>
                <a:cs typeface="Times New Roman" panose="02020603050405020304" pitchFamily="18" charset="0"/>
              </a:rPr>
              <a:t>Identifier les transformations thermodynamiques en analysant les diagrammes de </a:t>
            </a:r>
            <a:r>
              <a:rPr lang="fr-FR" sz="2000" dirty="0" smtClean="0">
                <a:ea typeface="Times New Roman" panose="02020603050405020304" pitchFamily="18" charset="0"/>
                <a:cs typeface="Times New Roman" panose="02020603050405020304" pitchFamily="18" charset="0"/>
              </a:rPr>
              <a:t>phase</a:t>
            </a:r>
            <a:endParaRPr lang="fr-FR" sz="2000" dirty="0">
              <a:ea typeface="Times New Roman" panose="02020603050405020304" pitchFamily="18" charset="0"/>
              <a:cs typeface="Times New Roman" panose="02020603050405020304" pitchFamily="18" charset="0"/>
            </a:endParaRPr>
          </a:p>
          <a:p>
            <a:pPr marL="285750" indent="-285750">
              <a:lnSpc>
                <a:spcPct val="200000"/>
              </a:lnSpc>
              <a:spcAft>
                <a:spcPts val="600"/>
              </a:spcAft>
              <a:buFont typeface="Arial" panose="020B0604020202020204" pitchFamily="34" charset="0"/>
              <a:buChar char="•"/>
            </a:pPr>
            <a:r>
              <a:rPr lang="fr-FR" sz="2000" dirty="0">
                <a:ea typeface="Times New Roman" panose="02020603050405020304" pitchFamily="18" charset="0"/>
                <a:cs typeface="Times New Roman" panose="02020603050405020304" pitchFamily="18" charset="0"/>
              </a:rPr>
              <a:t>Connaitre et utiliser l’équation d’état des gaz </a:t>
            </a:r>
            <a:r>
              <a:rPr lang="fr-FR" sz="2000" dirty="0" smtClean="0">
                <a:ea typeface="Times New Roman" panose="02020603050405020304" pitchFamily="18" charset="0"/>
                <a:cs typeface="Times New Roman" panose="02020603050405020304" pitchFamily="18" charset="0"/>
              </a:rPr>
              <a:t>parfaits</a:t>
            </a:r>
            <a:endParaRPr lang="fr-FR" sz="2000" dirty="0">
              <a:ea typeface="Times New Roman" panose="02020603050405020304" pitchFamily="18" charset="0"/>
              <a:cs typeface="Times New Roman" panose="02020603050405020304" pitchFamily="18" charset="0"/>
            </a:endParaRPr>
          </a:p>
          <a:p>
            <a:pPr marL="285750" indent="-285750">
              <a:lnSpc>
                <a:spcPct val="200000"/>
              </a:lnSpc>
              <a:spcAft>
                <a:spcPts val="600"/>
              </a:spcAft>
              <a:buFont typeface="Arial" panose="020B0604020202020204" pitchFamily="34" charset="0"/>
              <a:buChar char="•"/>
            </a:pPr>
            <a:r>
              <a:rPr lang="fr-FR" sz="2000" dirty="0">
                <a:ea typeface="Times New Roman" panose="02020603050405020304" pitchFamily="18" charset="0"/>
                <a:cs typeface="Times New Roman" panose="02020603050405020304" pitchFamily="18" charset="0"/>
              </a:rPr>
              <a:t>Illustrer le fonctionnement des machines thermiques : réfrigérateur, moteur, pompe à chaleur</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Tree>
    <p:extLst>
      <p:ext uri="{BB962C8B-B14F-4D97-AF65-F5344CB8AC3E}">
        <p14:creationId xmlns:p14="http://schemas.microsoft.com/office/powerpoint/2010/main" val="1810089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8016FA6-15B8-42A9-B13A-EB84C6A4B01F}" type="slidenum">
              <a:rPr lang="fr-FR" smtClean="0"/>
              <a:t>4</a:t>
            </a:fld>
            <a:endParaRPr lang="fr-FR"/>
          </a:p>
        </p:txBody>
      </p:sp>
      <p:sp>
        <p:nvSpPr>
          <p:cNvPr id="3" name="Rectangle 2"/>
          <p:cNvSpPr/>
          <p:nvPr/>
        </p:nvSpPr>
        <p:spPr>
          <a:xfrm>
            <a:off x="1453896" y="2314432"/>
            <a:ext cx="10149840" cy="1673022"/>
          </a:xfrm>
          <a:prstGeom prst="rect">
            <a:avLst/>
          </a:prstGeom>
        </p:spPr>
        <p:txBody>
          <a:bodyPr wrap="square">
            <a:spAutoFit/>
          </a:bodyPr>
          <a:lstStyle/>
          <a:p>
            <a:pPr>
              <a:lnSpc>
                <a:spcPct val="107000"/>
              </a:lnSpc>
              <a:spcAft>
                <a:spcPts val="800"/>
              </a:spcAft>
            </a:pPr>
            <a:r>
              <a:rPr lang="fr-FR" sz="2400" i="1" dirty="0" smtClean="0">
                <a:latin typeface="Calibri" panose="020F0502020204030204" pitchFamily="34" charset="0"/>
                <a:ea typeface="Calibri" panose="020F0502020204030204" pitchFamily="34" charset="0"/>
                <a:cs typeface="Times New Roman" panose="02020603050405020304" pitchFamily="18" charset="0"/>
              </a:rPr>
              <a:t>« La </a:t>
            </a:r>
            <a:r>
              <a:rPr lang="fr-FR" sz="2400" i="1" dirty="0">
                <a:latin typeface="Calibri" panose="020F0502020204030204" pitchFamily="34" charset="0"/>
                <a:ea typeface="Calibri" panose="020F0502020204030204" pitchFamily="34" charset="0"/>
                <a:cs typeface="Times New Roman" panose="02020603050405020304" pitchFamily="18" charset="0"/>
              </a:rPr>
              <a:t>thermodynamique est un sujet curieux. La première fois qu’on l’aborde, on ne le comprend pas du tout. La deuxième fois, on pense qu’on le comprend, sauf l’un ou l’autre point. La troisième fois, on sait qu’on ne le comprend pas, mais à ce stade on y est tellement habitué qu’on ne s’en préoccupe plus</a:t>
            </a:r>
            <a:r>
              <a:rPr lang="fr-FR" sz="2400" i="1" dirty="0" smtClean="0">
                <a:latin typeface="Calibri" panose="020F0502020204030204" pitchFamily="34" charset="0"/>
                <a:ea typeface="Calibri" panose="020F0502020204030204" pitchFamily="34" charset="0"/>
                <a:cs typeface="Times New Roman" panose="02020603050405020304" pitchFamily="18" charset="0"/>
              </a:rPr>
              <a:t>. »</a:t>
            </a:r>
            <a:endParaRPr lang="fr-FR" sz="2400" i="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337864" y="4585588"/>
            <a:ext cx="2015936" cy="388696"/>
          </a:xfrm>
          <a:prstGeom prst="rect">
            <a:avLst/>
          </a:prstGeom>
        </p:spPr>
        <p:txBody>
          <a:bodyPr wrap="none">
            <a:spAutoFit/>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Arnold Sommerfeld</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Tree>
    <p:extLst>
      <p:ext uri="{BB962C8B-B14F-4D97-AF65-F5344CB8AC3E}">
        <p14:creationId xmlns:p14="http://schemas.microsoft.com/office/powerpoint/2010/main" val="303828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34716" y="963603"/>
            <a:ext cx="2446421" cy="369332"/>
          </a:xfrm>
          <a:prstGeom prst="rect">
            <a:avLst/>
          </a:prstGeom>
          <a:noFill/>
        </p:spPr>
        <p:txBody>
          <a:bodyPr wrap="square" rtlCol="0">
            <a:spAutoFit/>
          </a:bodyPr>
          <a:lstStyle/>
          <a:p>
            <a:r>
              <a:rPr lang="fr-FR" u="sng" dirty="0" smtClean="0"/>
              <a:t>Exemple 1</a:t>
            </a:r>
            <a:endParaRPr lang="fr-FR" u="sng"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4613" y="1314998"/>
            <a:ext cx="2588415" cy="3417929"/>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6593" y="1312778"/>
            <a:ext cx="2473393" cy="3420149"/>
          </a:xfrm>
          <a:prstGeom prst="rect">
            <a:avLst/>
          </a:prstGeom>
        </p:spPr>
      </p:pic>
      <p:sp>
        <p:nvSpPr>
          <p:cNvPr id="7" name="ZoneTexte 6"/>
          <p:cNvSpPr txBox="1"/>
          <p:nvPr/>
        </p:nvSpPr>
        <p:spPr>
          <a:xfrm>
            <a:off x="2059245" y="4796265"/>
            <a:ext cx="3089698" cy="646331"/>
          </a:xfrm>
          <a:prstGeom prst="rect">
            <a:avLst/>
          </a:prstGeom>
          <a:noFill/>
        </p:spPr>
        <p:txBody>
          <a:bodyPr wrap="square" rtlCol="0">
            <a:spAutoFit/>
          </a:bodyPr>
          <a:lstStyle/>
          <a:p>
            <a:r>
              <a:rPr lang="fr-FR" dirty="0"/>
              <a:t>P</a:t>
            </a:r>
            <a:r>
              <a:rPr lang="fr-FR" dirty="0" smtClean="0"/>
              <a:t>aquet de chips dans un airbus A380 en vol </a:t>
            </a:r>
            <a:endParaRPr lang="fr-FR" dirty="0"/>
          </a:p>
        </p:txBody>
      </p:sp>
      <p:sp>
        <p:nvSpPr>
          <p:cNvPr id="8" name="ZoneTexte 7"/>
          <p:cNvSpPr txBox="1"/>
          <p:nvPr/>
        </p:nvSpPr>
        <p:spPr>
          <a:xfrm>
            <a:off x="6150429" y="4796264"/>
            <a:ext cx="3089698" cy="369332"/>
          </a:xfrm>
          <a:prstGeom prst="rect">
            <a:avLst/>
          </a:prstGeom>
          <a:noFill/>
        </p:spPr>
        <p:txBody>
          <a:bodyPr wrap="square" rtlCol="0">
            <a:spAutoFit/>
          </a:bodyPr>
          <a:lstStyle/>
          <a:p>
            <a:r>
              <a:rPr lang="fr-FR" dirty="0"/>
              <a:t>P</a:t>
            </a:r>
            <a:r>
              <a:rPr lang="fr-FR" dirty="0" smtClean="0"/>
              <a:t>aquet de chips en altitude</a:t>
            </a:r>
            <a:endParaRPr lang="fr-FR" dirty="0"/>
          </a:p>
        </p:txBody>
      </p:sp>
      <p:sp>
        <p:nvSpPr>
          <p:cNvPr id="9" name="Espace réservé du numéro de diapositive 8"/>
          <p:cNvSpPr>
            <a:spLocks noGrp="1"/>
          </p:cNvSpPr>
          <p:nvPr>
            <p:ph type="sldNum" sz="quarter" idx="12"/>
          </p:nvPr>
        </p:nvSpPr>
        <p:spPr/>
        <p:txBody>
          <a:bodyPr/>
          <a:lstStyle/>
          <a:p>
            <a:fld id="{58016FA6-15B8-42A9-B13A-EB84C6A4B01F}" type="slidenum">
              <a:rPr lang="fr-FR" smtClean="0"/>
              <a:t>5</a:t>
            </a:fld>
            <a:endParaRPr lang="fr-FR"/>
          </a:p>
        </p:txBody>
      </p:sp>
      <p:sp>
        <p:nvSpPr>
          <p:cNvPr id="2" name="Rectangle 1"/>
          <p:cNvSpPr/>
          <p:nvPr/>
        </p:nvSpPr>
        <p:spPr>
          <a:xfrm>
            <a:off x="3147156" y="167203"/>
            <a:ext cx="5665077" cy="461665"/>
          </a:xfrm>
          <a:prstGeom prst="rect">
            <a:avLst/>
          </a:prstGeom>
        </p:spPr>
        <p:txBody>
          <a:bodyPr wrap="none">
            <a:spAutoFit/>
          </a:bodyPr>
          <a:lstStyle/>
          <a:p>
            <a:r>
              <a:rPr lang="fr-FR" sz="2400" b="1" dirty="0"/>
              <a:t>Chapitre 1 : Bases de la thermodynamique </a:t>
            </a:r>
          </a:p>
        </p:txBody>
      </p:sp>
      <p:sp>
        <p:nvSpPr>
          <p:cNvPr id="3" name="ZoneTexte 2"/>
          <p:cNvSpPr txBox="1"/>
          <p:nvPr/>
        </p:nvSpPr>
        <p:spPr>
          <a:xfrm>
            <a:off x="838200" y="5576307"/>
            <a:ext cx="10515600" cy="369332"/>
          </a:xfrm>
          <a:prstGeom prst="rect">
            <a:avLst/>
          </a:prstGeom>
          <a:noFill/>
        </p:spPr>
        <p:txBody>
          <a:bodyPr wrap="square" rtlCol="0">
            <a:spAutoFit/>
          </a:bodyPr>
          <a:lstStyle/>
          <a:p>
            <a:r>
              <a:rPr lang="fr-FR" dirty="0" smtClean="0">
                <a:solidFill>
                  <a:srgbClr val="FF0000"/>
                </a:solidFill>
              </a:rPr>
              <a:t>La pression peut être vue comme l’action des particules de gaz sur les parois du récipient qui le contient.</a:t>
            </a:r>
            <a:endParaRPr lang="fr-FR" dirty="0">
              <a:solidFill>
                <a:srgbClr val="FF0000"/>
              </a:solidFill>
            </a:endParaRPr>
          </a:p>
        </p:txBody>
      </p:sp>
      <p:sp>
        <p:nvSpPr>
          <p:cNvPr id="14" name="Rectangle 5"/>
          <p:cNvSpPr>
            <a:spLocks noChangeArrowheads="1"/>
          </p:cNvSpPr>
          <p:nvPr/>
        </p:nvSpPr>
        <p:spPr bwMode="auto">
          <a:xfrm>
            <a:off x="837743" y="6171684"/>
            <a:ext cx="79744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FF0000"/>
                </a:solidFill>
              </a:rPr>
              <a:t>La pression atmosphérique à basse altitude est d’environ 1 bar = 10</a:t>
            </a:r>
            <a:r>
              <a:rPr lang="fr-FR" altLang="fr-FR" baseline="30000" dirty="0">
                <a:solidFill>
                  <a:srgbClr val="FF0000"/>
                </a:solidFill>
              </a:rPr>
              <a:t>5</a:t>
            </a:r>
            <a:r>
              <a:rPr lang="fr-FR" altLang="fr-FR" dirty="0">
                <a:solidFill>
                  <a:srgbClr val="FF0000"/>
                </a:solidFill>
              </a:rPr>
              <a:t> Pa</a:t>
            </a:r>
          </a:p>
        </p:txBody>
      </p:sp>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Tree>
    <p:extLst>
      <p:ext uri="{BB962C8B-B14F-4D97-AF65-F5344CB8AC3E}">
        <p14:creationId xmlns:p14="http://schemas.microsoft.com/office/powerpoint/2010/main" val="178520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34716" y="1010944"/>
            <a:ext cx="2446421" cy="369332"/>
          </a:xfrm>
          <a:prstGeom prst="rect">
            <a:avLst/>
          </a:prstGeom>
          <a:noFill/>
        </p:spPr>
        <p:txBody>
          <a:bodyPr wrap="square" rtlCol="0">
            <a:spAutoFit/>
          </a:bodyPr>
          <a:lstStyle/>
          <a:p>
            <a:r>
              <a:rPr lang="fr-FR" u="sng" dirty="0" smtClean="0"/>
              <a:t>Exemple 2</a:t>
            </a:r>
            <a:endParaRPr lang="fr-FR" u="sng" dirty="0"/>
          </a:p>
        </p:txBody>
      </p:sp>
      <p:sp>
        <p:nvSpPr>
          <p:cNvPr id="5" name="Espace réservé du numéro de diapositive 4"/>
          <p:cNvSpPr>
            <a:spLocks noGrp="1"/>
          </p:cNvSpPr>
          <p:nvPr>
            <p:ph type="sldNum" sz="quarter" idx="12"/>
          </p:nvPr>
        </p:nvSpPr>
        <p:spPr/>
        <p:txBody>
          <a:bodyPr/>
          <a:lstStyle/>
          <a:p>
            <a:fld id="{58016FA6-15B8-42A9-B13A-EB84C6A4B01F}" type="slidenum">
              <a:rPr lang="fr-FR" smtClean="0"/>
              <a:t>6</a:t>
            </a:fld>
            <a:endParaRPr lang="fr-FR"/>
          </a:p>
        </p:txBody>
      </p:sp>
      <p:sp>
        <p:nvSpPr>
          <p:cNvPr id="6" name="Rectangle 5"/>
          <p:cNvSpPr/>
          <p:nvPr/>
        </p:nvSpPr>
        <p:spPr>
          <a:xfrm>
            <a:off x="2701987" y="279982"/>
            <a:ext cx="5665077" cy="461665"/>
          </a:xfrm>
          <a:prstGeom prst="rect">
            <a:avLst/>
          </a:prstGeom>
        </p:spPr>
        <p:txBody>
          <a:bodyPr wrap="none">
            <a:spAutoFit/>
          </a:bodyPr>
          <a:lstStyle/>
          <a:p>
            <a:r>
              <a:rPr lang="fr-FR" sz="2400" b="1" dirty="0"/>
              <a:t>Chapitre 1 : Bases de la thermodynamique </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274" y="1785449"/>
            <a:ext cx="4764505" cy="3193599"/>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Tree>
    <p:extLst>
      <p:ext uri="{BB962C8B-B14F-4D97-AF65-F5344CB8AC3E}">
        <p14:creationId xmlns:p14="http://schemas.microsoft.com/office/powerpoint/2010/main" val="1726114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34716" y="1010655"/>
            <a:ext cx="2446421" cy="369332"/>
          </a:xfrm>
          <a:prstGeom prst="rect">
            <a:avLst/>
          </a:prstGeom>
          <a:noFill/>
        </p:spPr>
        <p:txBody>
          <a:bodyPr wrap="square" rtlCol="0">
            <a:spAutoFit/>
          </a:bodyPr>
          <a:lstStyle/>
          <a:p>
            <a:r>
              <a:rPr lang="fr-FR" u="sng" dirty="0" smtClean="0"/>
              <a:t>Exemple 2</a:t>
            </a:r>
            <a:endParaRPr lang="fr-FR" u="sng" dirty="0"/>
          </a:p>
        </p:txBody>
      </p:sp>
      <p:sp>
        <p:nvSpPr>
          <p:cNvPr id="5" name="Espace réservé du numéro de diapositive 4"/>
          <p:cNvSpPr>
            <a:spLocks noGrp="1"/>
          </p:cNvSpPr>
          <p:nvPr>
            <p:ph type="sldNum" sz="quarter" idx="12"/>
          </p:nvPr>
        </p:nvSpPr>
        <p:spPr/>
        <p:txBody>
          <a:bodyPr/>
          <a:lstStyle/>
          <a:p>
            <a:fld id="{58016FA6-15B8-42A9-B13A-EB84C6A4B01F}" type="slidenum">
              <a:rPr lang="fr-FR" smtClean="0"/>
              <a:t>7</a:t>
            </a:fld>
            <a:endParaRPr lang="fr-FR"/>
          </a:p>
        </p:txBody>
      </p:sp>
      <p:sp>
        <p:nvSpPr>
          <p:cNvPr id="6" name="Rectangle 5"/>
          <p:cNvSpPr/>
          <p:nvPr/>
        </p:nvSpPr>
        <p:spPr>
          <a:xfrm>
            <a:off x="3371745" y="318158"/>
            <a:ext cx="5665077" cy="461665"/>
          </a:xfrm>
          <a:prstGeom prst="rect">
            <a:avLst/>
          </a:prstGeom>
        </p:spPr>
        <p:txBody>
          <a:bodyPr wrap="none">
            <a:spAutoFit/>
          </a:bodyPr>
          <a:lstStyle/>
          <a:p>
            <a:r>
              <a:rPr lang="fr-FR" sz="2400" b="1" dirty="0"/>
              <a:t>Chapitre 1 : Bases de la thermodynamique </a:t>
            </a:r>
          </a:p>
        </p:txBody>
      </p:sp>
      <p:pic>
        <p:nvPicPr>
          <p:cNvPr id="2" name="Vidéo Conduction thermiqu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4600" y="1610394"/>
            <a:ext cx="6096000" cy="3429000"/>
          </a:xfrm>
          <a:prstGeom prst="rect">
            <a:avLst/>
          </a:prstGeom>
        </p:spPr>
      </p:pic>
      <p:sp>
        <p:nvSpPr>
          <p:cNvPr id="7" name="ZoneTexte 6"/>
          <p:cNvSpPr txBox="1"/>
          <p:nvPr/>
        </p:nvSpPr>
        <p:spPr>
          <a:xfrm>
            <a:off x="954505" y="5433020"/>
            <a:ext cx="10499558" cy="923330"/>
          </a:xfrm>
          <a:prstGeom prst="rect">
            <a:avLst/>
          </a:prstGeom>
          <a:noFill/>
        </p:spPr>
        <p:txBody>
          <a:bodyPr wrap="square" rtlCol="0">
            <a:spAutoFit/>
          </a:bodyPr>
          <a:lstStyle/>
          <a:p>
            <a:r>
              <a:rPr lang="fr-FR" dirty="0" smtClean="0">
                <a:solidFill>
                  <a:srgbClr val="FF0000"/>
                </a:solidFill>
              </a:rPr>
              <a:t>La température est un paramètre rendant compte de l’agitation thermique </a:t>
            </a:r>
            <a:r>
              <a:rPr lang="fr-FR" dirty="0" err="1" smtClean="0">
                <a:solidFill>
                  <a:srgbClr val="FF0000"/>
                </a:solidFill>
              </a:rPr>
              <a:t>c-à-d</a:t>
            </a:r>
            <a:r>
              <a:rPr lang="fr-FR" dirty="0" smtClean="0">
                <a:solidFill>
                  <a:srgbClr val="FF0000"/>
                </a:solidFill>
              </a:rPr>
              <a:t> de la vitesse d’agitation des particules d’un gaz ou la vitesse de vibration dans un solide.</a:t>
            </a:r>
          </a:p>
          <a:p>
            <a:r>
              <a:rPr lang="fr-FR" dirty="0" smtClean="0">
                <a:solidFill>
                  <a:srgbClr val="FF0000"/>
                </a:solidFill>
              </a:rPr>
              <a:t>Un matériau bon conducteur thermique va permettre de bien transmettre ces vibrations. </a:t>
            </a:r>
            <a:endParaRPr lang="fr-FR" dirty="0">
              <a:solidFill>
                <a:srgbClr val="FF0000"/>
              </a:solidFill>
            </a:endParaRPr>
          </a:p>
        </p:txBody>
      </p:sp>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Tree>
    <p:extLst>
      <p:ext uri="{BB962C8B-B14F-4D97-AF65-F5344CB8AC3E}">
        <p14:creationId xmlns:p14="http://schemas.microsoft.com/office/powerpoint/2010/main" val="5078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34716" y="1347537"/>
            <a:ext cx="2446421" cy="369332"/>
          </a:xfrm>
          <a:prstGeom prst="rect">
            <a:avLst/>
          </a:prstGeom>
          <a:noFill/>
        </p:spPr>
        <p:txBody>
          <a:bodyPr wrap="square" rtlCol="0">
            <a:spAutoFit/>
          </a:bodyPr>
          <a:lstStyle/>
          <a:p>
            <a:r>
              <a:rPr lang="fr-FR" u="sng" dirty="0" smtClean="0"/>
              <a:t>Exemple 3 </a:t>
            </a:r>
            <a:endParaRPr lang="fr-FR" u="sng" dirty="0"/>
          </a:p>
        </p:txBody>
      </p:sp>
      <p:sp>
        <p:nvSpPr>
          <p:cNvPr id="9" name="Espace réservé du numéro de diapositive 8"/>
          <p:cNvSpPr>
            <a:spLocks noGrp="1"/>
          </p:cNvSpPr>
          <p:nvPr>
            <p:ph type="sldNum" sz="quarter" idx="12"/>
          </p:nvPr>
        </p:nvSpPr>
        <p:spPr/>
        <p:txBody>
          <a:bodyPr/>
          <a:lstStyle/>
          <a:p>
            <a:fld id="{58016FA6-15B8-42A9-B13A-EB84C6A4B01F}" type="slidenum">
              <a:rPr lang="fr-FR" smtClean="0"/>
              <a:t>8</a:t>
            </a:fld>
            <a:endParaRPr lang="fr-FR"/>
          </a:p>
        </p:txBody>
      </p:sp>
      <p:sp>
        <p:nvSpPr>
          <p:cNvPr id="2" name="Rectangle 1"/>
          <p:cNvSpPr/>
          <p:nvPr/>
        </p:nvSpPr>
        <p:spPr>
          <a:xfrm>
            <a:off x="3419871" y="245940"/>
            <a:ext cx="5665077" cy="461665"/>
          </a:xfrm>
          <a:prstGeom prst="rect">
            <a:avLst/>
          </a:prstGeom>
        </p:spPr>
        <p:txBody>
          <a:bodyPr wrap="none">
            <a:spAutoFit/>
          </a:bodyPr>
          <a:lstStyle/>
          <a:p>
            <a:r>
              <a:rPr lang="fr-FR" sz="2400" b="1" dirty="0"/>
              <a:t>Chapitre 1 : Bases de la thermodynamique </a:t>
            </a: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0091" y="1819817"/>
            <a:ext cx="3068535" cy="2552864"/>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82" y="1827952"/>
            <a:ext cx="3279194" cy="2552864"/>
          </a:xfrm>
          <a:prstGeom prst="rect">
            <a:avLst/>
          </a:prstGeom>
        </p:spPr>
      </p:pic>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8441" y="1811684"/>
            <a:ext cx="3068535" cy="2560997"/>
          </a:xfrm>
          <a:prstGeom prst="rect">
            <a:avLst/>
          </a:prstGeom>
        </p:spPr>
      </p:pic>
      <p:sp>
        <p:nvSpPr>
          <p:cNvPr id="12" name="ZoneTexte 11"/>
          <p:cNvSpPr txBox="1"/>
          <p:nvPr/>
        </p:nvSpPr>
        <p:spPr>
          <a:xfrm>
            <a:off x="4246508" y="4459705"/>
            <a:ext cx="3235700" cy="369332"/>
          </a:xfrm>
          <a:prstGeom prst="rect">
            <a:avLst/>
          </a:prstGeom>
          <a:noFill/>
        </p:spPr>
        <p:txBody>
          <a:bodyPr wrap="square" rtlCol="0">
            <a:spAutoFit/>
          </a:bodyPr>
          <a:lstStyle/>
          <a:p>
            <a:r>
              <a:rPr lang="fr-FR" dirty="0" smtClean="0"/>
              <a:t>Pizza sur une plaque métallique</a:t>
            </a:r>
            <a:endParaRPr lang="fr-FR" dirty="0"/>
          </a:p>
        </p:txBody>
      </p:sp>
      <p:sp>
        <p:nvSpPr>
          <p:cNvPr id="13" name="ZoneTexte 12"/>
          <p:cNvSpPr txBox="1"/>
          <p:nvPr/>
        </p:nvSpPr>
        <p:spPr>
          <a:xfrm>
            <a:off x="7702357" y="4420989"/>
            <a:ext cx="3235700" cy="369332"/>
          </a:xfrm>
          <a:prstGeom prst="rect">
            <a:avLst/>
          </a:prstGeom>
          <a:noFill/>
        </p:spPr>
        <p:txBody>
          <a:bodyPr wrap="square" rtlCol="0">
            <a:spAutoFit/>
          </a:bodyPr>
          <a:lstStyle/>
          <a:p>
            <a:r>
              <a:rPr lang="fr-FR" dirty="0" smtClean="0"/>
              <a:t>Pizza sur du papier </a:t>
            </a:r>
            <a:r>
              <a:rPr lang="fr-FR" dirty="0" err="1" smtClean="0"/>
              <a:t>Alluminium</a:t>
            </a:r>
            <a:endParaRPr lang="fr-FR" dirty="0"/>
          </a:p>
        </p:txBody>
      </p:sp>
      <p:sp>
        <p:nvSpPr>
          <p:cNvPr id="14" name="ZoneTexte 13"/>
          <p:cNvSpPr txBox="1"/>
          <p:nvPr/>
        </p:nvSpPr>
        <p:spPr>
          <a:xfrm>
            <a:off x="858253" y="5430253"/>
            <a:ext cx="10788315" cy="923330"/>
          </a:xfrm>
          <a:prstGeom prst="rect">
            <a:avLst/>
          </a:prstGeom>
          <a:noFill/>
        </p:spPr>
        <p:txBody>
          <a:bodyPr wrap="square" rtlCol="0">
            <a:spAutoFit/>
          </a:bodyPr>
          <a:lstStyle/>
          <a:p>
            <a:r>
              <a:rPr lang="fr-FR" dirty="0">
                <a:solidFill>
                  <a:srgbClr val="FF0000"/>
                </a:solidFill>
              </a:rPr>
              <a:t>La capacité à stocker de l’énergie sous forme thermique est appelée capacité thermique. Cette énergie stockée dépend à la fois de la température mais aussi du système lui-même. Pour un même volume et une même température, un gaz va stocker moins d’énergie qu’un métal par exemple.</a:t>
            </a:r>
          </a:p>
        </p:txBody>
      </p:sp>
      <p:pic>
        <p:nvPicPr>
          <p:cNvPr id="15" name="Imag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
        <p:nvSpPr>
          <p:cNvPr id="5" name="Rectangle 4"/>
          <p:cNvSpPr/>
          <p:nvPr/>
        </p:nvSpPr>
        <p:spPr>
          <a:xfrm>
            <a:off x="1034716" y="4420989"/>
            <a:ext cx="698589" cy="369332"/>
          </a:xfrm>
          <a:prstGeom prst="rect">
            <a:avLst/>
          </a:prstGeom>
        </p:spPr>
        <p:txBody>
          <a:bodyPr wrap="none">
            <a:spAutoFit/>
          </a:bodyPr>
          <a:lstStyle/>
          <a:p>
            <a:r>
              <a:rPr lang="fr-FR" dirty="0"/>
              <a:t>Pizza </a:t>
            </a:r>
          </a:p>
        </p:txBody>
      </p:sp>
    </p:spTree>
    <p:extLst>
      <p:ext uri="{BB962C8B-B14F-4D97-AF65-F5344CB8AC3E}">
        <p14:creationId xmlns:p14="http://schemas.microsoft.com/office/powerpoint/2010/main" val="332310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34716" y="938466"/>
            <a:ext cx="2446421" cy="369332"/>
          </a:xfrm>
          <a:prstGeom prst="rect">
            <a:avLst/>
          </a:prstGeom>
          <a:noFill/>
        </p:spPr>
        <p:txBody>
          <a:bodyPr wrap="square" rtlCol="0">
            <a:spAutoFit/>
          </a:bodyPr>
          <a:lstStyle/>
          <a:p>
            <a:r>
              <a:rPr lang="fr-FR" u="sng" dirty="0" smtClean="0"/>
              <a:t>Exemple </a:t>
            </a:r>
            <a:r>
              <a:rPr lang="fr-FR" u="sng" dirty="0"/>
              <a:t>4</a:t>
            </a:r>
          </a:p>
        </p:txBody>
      </p:sp>
      <p:sp>
        <p:nvSpPr>
          <p:cNvPr id="5" name="Espace réservé du numéro de diapositive 4"/>
          <p:cNvSpPr>
            <a:spLocks noGrp="1"/>
          </p:cNvSpPr>
          <p:nvPr>
            <p:ph type="sldNum" sz="quarter" idx="12"/>
          </p:nvPr>
        </p:nvSpPr>
        <p:spPr/>
        <p:txBody>
          <a:bodyPr/>
          <a:lstStyle/>
          <a:p>
            <a:fld id="{58016FA6-15B8-42A9-B13A-EB84C6A4B01F}" type="slidenum">
              <a:rPr lang="fr-FR" smtClean="0"/>
              <a:t>9</a:t>
            </a:fld>
            <a:endParaRPr lang="fr-FR"/>
          </a:p>
        </p:txBody>
      </p:sp>
      <p:sp>
        <p:nvSpPr>
          <p:cNvPr id="6" name="Rectangle 5"/>
          <p:cNvSpPr/>
          <p:nvPr/>
        </p:nvSpPr>
        <p:spPr>
          <a:xfrm>
            <a:off x="2894493" y="382861"/>
            <a:ext cx="5665077" cy="461665"/>
          </a:xfrm>
          <a:prstGeom prst="rect">
            <a:avLst/>
          </a:prstGeom>
        </p:spPr>
        <p:txBody>
          <a:bodyPr wrap="none">
            <a:spAutoFit/>
          </a:bodyPr>
          <a:lstStyle/>
          <a:p>
            <a:r>
              <a:rPr lang="fr-FR" sz="2400" b="1" dirty="0"/>
              <a:t>Chapitre 1 : Bases de la thermodynamique </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021" y="1642314"/>
            <a:ext cx="4320937" cy="3439026"/>
          </a:xfrm>
          <a:prstGeom prst="rect">
            <a:avLst/>
          </a:prstGeom>
        </p:spPr>
      </p:pic>
      <p:sp>
        <p:nvSpPr>
          <p:cNvPr id="7" name="ZoneTexte 6"/>
          <p:cNvSpPr txBox="1"/>
          <p:nvPr/>
        </p:nvSpPr>
        <p:spPr>
          <a:xfrm>
            <a:off x="4243137" y="5231190"/>
            <a:ext cx="2967790" cy="369332"/>
          </a:xfrm>
          <a:prstGeom prst="rect">
            <a:avLst/>
          </a:prstGeom>
          <a:noFill/>
        </p:spPr>
        <p:txBody>
          <a:bodyPr wrap="square" rtlCol="0">
            <a:spAutoFit/>
          </a:bodyPr>
          <a:lstStyle/>
          <a:p>
            <a:r>
              <a:rPr lang="fr-FR" dirty="0" smtClean="0"/>
              <a:t>Mélange eau/glace</a:t>
            </a:r>
            <a:endParaRPr lang="fr-FR" dirty="0"/>
          </a:p>
        </p:txBody>
      </p:sp>
      <p:sp>
        <p:nvSpPr>
          <p:cNvPr id="8" name="ZoneTexte 7"/>
          <p:cNvSpPr txBox="1"/>
          <p:nvPr/>
        </p:nvSpPr>
        <p:spPr>
          <a:xfrm>
            <a:off x="926432" y="5750372"/>
            <a:ext cx="9601200" cy="646331"/>
          </a:xfrm>
          <a:prstGeom prst="rect">
            <a:avLst/>
          </a:prstGeom>
          <a:noFill/>
        </p:spPr>
        <p:txBody>
          <a:bodyPr wrap="square" rtlCol="0">
            <a:spAutoFit/>
          </a:bodyPr>
          <a:lstStyle/>
          <a:p>
            <a:r>
              <a:rPr lang="fr-FR" dirty="0">
                <a:solidFill>
                  <a:srgbClr val="FF0000"/>
                </a:solidFill>
              </a:rPr>
              <a:t>Lorsque deux états d’un même corps pur cohabitent (par exemple </a:t>
            </a:r>
            <a:r>
              <a:rPr lang="fr-FR" dirty="0" smtClean="0">
                <a:solidFill>
                  <a:srgbClr val="FF0000"/>
                </a:solidFill>
              </a:rPr>
              <a:t>eau/glace</a:t>
            </a:r>
            <a:r>
              <a:rPr lang="fr-FR" dirty="0">
                <a:solidFill>
                  <a:srgbClr val="FF0000"/>
                </a:solidFill>
              </a:rPr>
              <a:t>) il y une température constante tant que cette situation existe.</a:t>
            </a:r>
          </a:p>
        </p:txBody>
      </p:sp>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1541" y="0"/>
            <a:ext cx="1780754" cy="660143"/>
          </a:xfrm>
          <a:prstGeom prst="rect">
            <a:avLst/>
          </a:prstGeom>
        </p:spPr>
      </p:pic>
    </p:spTree>
    <p:extLst>
      <p:ext uri="{BB962C8B-B14F-4D97-AF65-F5344CB8AC3E}">
        <p14:creationId xmlns:p14="http://schemas.microsoft.com/office/powerpoint/2010/main" val="198753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2472</TotalTime>
  <Words>976</Words>
  <Application>Microsoft Office PowerPoint</Application>
  <PresentationFormat>Grand écran</PresentationFormat>
  <Paragraphs>184</Paragraphs>
  <Slides>18</Slides>
  <Notes>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18</vt:i4>
      </vt:variant>
    </vt:vector>
  </HeadingPairs>
  <TitlesOfParts>
    <vt:vector size="26" baseType="lpstr">
      <vt:lpstr>Aileron</vt:lpstr>
      <vt:lpstr>Arial</vt:lpstr>
      <vt:lpstr>Calibri</vt:lpstr>
      <vt:lpstr>Calibri Light</vt:lpstr>
      <vt:lpstr>Cambria Math</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efrei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Rana FARHA</dc:creator>
  <cp:lastModifiedBy>Rana FARHA</cp:lastModifiedBy>
  <cp:revision>85</cp:revision>
  <dcterms:created xsi:type="dcterms:W3CDTF">2018-01-12T13:09:05Z</dcterms:created>
  <dcterms:modified xsi:type="dcterms:W3CDTF">2019-02-14T12:07:23Z</dcterms:modified>
</cp:coreProperties>
</file>